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D2F"/>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0216" autoAdjust="0"/>
  </p:normalViewPr>
  <p:slideViewPr>
    <p:cSldViewPr>
      <p:cViewPr>
        <p:scale>
          <a:sx n="50" d="100"/>
          <a:sy n="50" d="100"/>
        </p:scale>
        <p:origin x="-2544" y="-3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DE86A2B-FEC8-4A90-B758-4AEE0BB5F9B2}" type="datetimeFigureOut">
              <a:rPr lang="en-US" smtClean="0"/>
              <a:pPr/>
              <a:t>9/9/2013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D18AD9A-5606-4991-B7B3-7895E63B6037}" type="slidenum">
              <a:rPr lang="en-US" smtClean="0"/>
              <a:pPr/>
              <a:t>‹#›</a:t>
            </a:fld>
            <a:endParaRPr lang="en-US"/>
          </a:p>
        </p:txBody>
      </p:sp>
    </p:spTree>
    <p:extLst>
      <p:ext uri="{BB962C8B-B14F-4D97-AF65-F5344CB8AC3E}">
        <p14:creationId xmlns:p14="http://schemas.microsoft.com/office/powerpoint/2010/main" val="3727739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US" dirty="0" err="1" smtClean="0"/>
              <a:t>Suggestions</a:t>
            </a:r>
            <a:r>
              <a:rPr lang="es-US" dirty="0" smtClean="0"/>
              <a:t>:</a:t>
            </a:r>
          </a:p>
          <a:p>
            <a:r>
              <a:rPr lang="es-US" dirty="0" smtClean="0"/>
              <a:t>-</a:t>
            </a:r>
            <a:r>
              <a:rPr lang="es-US" dirty="0" err="1" smtClean="0"/>
              <a:t>Present</a:t>
            </a:r>
            <a:r>
              <a:rPr lang="es-US" dirty="0" smtClean="0"/>
              <a:t> </a:t>
            </a:r>
            <a:r>
              <a:rPr lang="es-US" dirty="0" err="1" smtClean="0"/>
              <a:t>the</a:t>
            </a:r>
            <a:r>
              <a:rPr lang="es-US" dirty="0" smtClean="0"/>
              <a:t> </a:t>
            </a:r>
            <a:r>
              <a:rPr lang="es-US" dirty="0" err="1" smtClean="0"/>
              <a:t>objectives</a:t>
            </a:r>
            <a:r>
              <a:rPr lang="es-US" baseline="0" dirty="0" smtClean="0"/>
              <a:t> </a:t>
            </a:r>
            <a:r>
              <a:rPr lang="es-US" baseline="0" dirty="0" err="1" smtClean="0"/>
              <a:t>to</a:t>
            </a:r>
            <a:r>
              <a:rPr lang="es-US" baseline="0" dirty="0" smtClean="0"/>
              <a:t> </a:t>
            </a:r>
            <a:r>
              <a:rPr lang="es-US" baseline="0" dirty="0" err="1" smtClean="0"/>
              <a:t>the</a:t>
            </a:r>
            <a:r>
              <a:rPr lang="es-US" baseline="0" dirty="0" smtClean="0"/>
              <a:t> </a:t>
            </a:r>
            <a:r>
              <a:rPr lang="es-US" baseline="0" dirty="0" err="1" smtClean="0"/>
              <a:t>class</a:t>
            </a:r>
            <a:endParaRPr lang="es-US" baseline="0" dirty="0" smtClean="0"/>
          </a:p>
          <a:p>
            <a:r>
              <a:rPr lang="es-US" baseline="0" dirty="0" smtClean="0"/>
              <a:t>- Introduce </a:t>
            </a:r>
            <a:r>
              <a:rPr lang="es-US" baseline="0" dirty="0" err="1" smtClean="0"/>
              <a:t>Spain</a:t>
            </a:r>
            <a:r>
              <a:rPr lang="es-US" baseline="0" dirty="0" smtClean="0"/>
              <a:t> as </a:t>
            </a:r>
            <a:r>
              <a:rPr lang="es-US" baseline="0" dirty="0" err="1" smtClean="0"/>
              <a:t>the</a:t>
            </a:r>
            <a:r>
              <a:rPr lang="es-US" baseline="0" dirty="0" smtClean="0"/>
              <a:t> </a:t>
            </a:r>
            <a:r>
              <a:rPr lang="es-US" baseline="0" dirty="0" err="1" smtClean="0"/>
              <a:t>theme</a:t>
            </a:r>
            <a:r>
              <a:rPr lang="es-US" baseline="0" dirty="0" smtClean="0"/>
              <a:t> country of </a:t>
            </a:r>
            <a:r>
              <a:rPr lang="es-US" baseline="0" dirty="0" err="1" smtClean="0"/>
              <a:t>the</a:t>
            </a:r>
            <a:r>
              <a:rPr lang="es-US" baseline="0" dirty="0" smtClean="0"/>
              <a:t> </a:t>
            </a:r>
            <a:r>
              <a:rPr lang="es-US" baseline="0" dirty="0" err="1" smtClean="0"/>
              <a:t>lesson</a:t>
            </a:r>
            <a:r>
              <a:rPr lang="es-US" baseline="0" dirty="0" smtClean="0"/>
              <a:t>. Show </a:t>
            </a:r>
            <a:r>
              <a:rPr lang="es-US" baseline="0" dirty="0" err="1" smtClean="0"/>
              <a:t>pictures</a:t>
            </a:r>
            <a:r>
              <a:rPr lang="es-US" baseline="0" dirty="0" smtClean="0"/>
              <a:t> of </a:t>
            </a:r>
            <a:r>
              <a:rPr lang="es-US" baseline="0" dirty="0" err="1" smtClean="0"/>
              <a:t>some</a:t>
            </a:r>
            <a:r>
              <a:rPr lang="es-US" baseline="0" dirty="0" smtClean="0"/>
              <a:t> </a:t>
            </a:r>
            <a:r>
              <a:rPr lang="es-US" baseline="0" dirty="0" err="1" smtClean="0"/>
              <a:t>well</a:t>
            </a:r>
            <a:r>
              <a:rPr lang="es-US" baseline="0" dirty="0" smtClean="0"/>
              <a:t> </a:t>
            </a:r>
            <a:r>
              <a:rPr lang="es-US" baseline="0" dirty="0" err="1" smtClean="0"/>
              <a:t>known</a:t>
            </a:r>
            <a:r>
              <a:rPr lang="es-US" baseline="0" dirty="0" smtClean="0"/>
              <a:t> places/</a:t>
            </a:r>
            <a:r>
              <a:rPr lang="es-US" baseline="0" dirty="0" err="1" smtClean="0"/>
              <a:t>activities</a:t>
            </a:r>
            <a:r>
              <a:rPr lang="es-US" baseline="0" dirty="0" smtClean="0"/>
              <a:t> (</a:t>
            </a:r>
            <a:r>
              <a:rPr lang="es-US" baseline="0" dirty="0" err="1" smtClean="0"/>
              <a:t>e.g.</a:t>
            </a:r>
            <a:r>
              <a:rPr lang="es-US" baseline="0" dirty="0" smtClean="0"/>
              <a:t> La Sagrada Familia, flamenco </a:t>
            </a:r>
            <a:r>
              <a:rPr lang="es-US" baseline="0" dirty="0" err="1" smtClean="0"/>
              <a:t>dancers</a:t>
            </a:r>
            <a:r>
              <a:rPr lang="es-US" baseline="0" dirty="0" smtClean="0"/>
              <a:t>, Museo </a:t>
            </a:r>
            <a:r>
              <a:rPr lang="en-US" i="0" dirty="0" smtClean="0"/>
              <a:t>Guggenheim Bilbao, etc.) representative of Spain</a:t>
            </a:r>
            <a:r>
              <a:rPr lang="en-US" i="0" baseline="0" dirty="0" smtClean="0"/>
              <a:t> </a:t>
            </a:r>
            <a:r>
              <a:rPr lang="en-US" i="0" dirty="0" smtClean="0"/>
              <a:t>and ask students to share what they know about them. </a:t>
            </a:r>
            <a:endParaRPr lang="es-US" dirty="0"/>
          </a:p>
        </p:txBody>
      </p:sp>
      <p:sp>
        <p:nvSpPr>
          <p:cNvPr id="4" name="Slide Number Placeholder 3"/>
          <p:cNvSpPr>
            <a:spLocks noGrp="1"/>
          </p:cNvSpPr>
          <p:nvPr>
            <p:ph type="sldNum" sz="quarter" idx="10"/>
          </p:nvPr>
        </p:nvSpPr>
        <p:spPr/>
        <p:txBody>
          <a:bodyPr/>
          <a:lstStyle/>
          <a:p>
            <a:fld id="{3D18AD9A-5606-4991-B7B3-7895E63B6037}"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Pages</a:t>
            </a:r>
            <a:r>
              <a:rPr lang="en-US" baseline="0" dirty="0" smtClean="0"/>
              <a:t> 54-55</a:t>
            </a:r>
            <a:endParaRPr lang="en-US" dirty="0" smtClean="0"/>
          </a:p>
          <a:p>
            <a:r>
              <a:rPr lang="en-US" dirty="0" smtClean="0"/>
              <a:t>Suggestions: Provide a</a:t>
            </a:r>
            <a:r>
              <a:rPr lang="en-US" baseline="0" dirty="0" smtClean="0"/>
              <a:t> brief historical context about the Moor occupation in Iberia, highlight their contributions/legacy to the Spanish culture and language. </a:t>
            </a:r>
            <a:endParaRPr lang="en-US" dirty="0"/>
          </a:p>
        </p:txBody>
      </p:sp>
      <p:sp>
        <p:nvSpPr>
          <p:cNvPr id="4" name="Slide Number Placeholder 3"/>
          <p:cNvSpPr>
            <a:spLocks noGrp="1"/>
          </p:cNvSpPr>
          <p:nvPr>
            <p:ph type="sldNum" sz="quarter" idx="10"/>
          </p:nvPr>
        </p:nvSpPr>
        <p:spPr/>
        <p:txBody>
          <a:bodyPr/>
          <a:lstStyle/>
          <a:p>
            <a:fld id="{3D18AD9A-5606-4991-B7B3-7895E63B6037}"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Page 55</a:t>
            </a:r>
          </a:p>
          <a:p>
            <a:r>
              <a:rPr lang="en-US" dirty="0" smtClean="0"/>
              <a:t>Suggestions: </a:t>
            </a:r>
          </a:p>
          <a:p>
            <a:r>
              <a:rPr lang="en-US" dirty="0" smtClean="0"/>
              <a:t>Actividad 13: As a follow up, ask</a:t>
            </a:r>
            <a:r>
              <a:rPr lang="en-US" baseline="0" dirty="0" smtClean="0"/>
              <a:t> students to practice in pairs the usage of these expressions. One of the students provides a situation and the other responds with a reaction expression. </a:t>
            </a:r>
            <a:endParaRPr lang="en-US" dirty="0" smtClean="0"/>
          </a:p>
          <a:p>
            <a:endParaRPr lang="en-US" dirty="0"/>
          </a:p>
        </p:txBody>
      </p:sp>
      <p:sp>
        <p:nvSpPr>
          <p:cNvPr id="4" name="Slide Number Placeholder 3"/>
          <p:cNvSpPr>
            <a:spLocks noGrp="1"/>
          </p:cNvSpPr>
          <p:nvPr>
            <p:ph type="sldNum" sz="quarter" idx="10"/>
          </p:nvPr>
        </p:nvSpPr>
        <p:spPr/>
        <p:txBody>
          <a:bodyPr/>
          <a:lstStyle/>
          <a:p>
            <a:fld id="{3D18AD9A-5606-4991-B7B3-7895E63B6037}"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US" dirty="0" smtClean="0"/>
              <a:t>Page</a:t>
            </a:r>
            <a:r>
              <a:rPr lang="es-US" baseline="0" dirty="0" smtClean="0"/>
              <a:t> 56</a:t>
            </a:r>
            <a:endParaRPr lang="es-US" dirty="0"/>
          </a:p>
        </p:txBody>
      </p:sp>
      <p:sp>
        <p:nvSpPr>
          <p:cNvPr id="4" name="Slide Number Placeholder 3"/>
          <p:cNvSpPr>
            <a:spLocks noGrp="1"/>
          </p:cNvSpPr>
          <p:nvPr>
            <p:ph type="sldNum" sz="quarter" idx="10"/>
          </p:nvPr>
        </p:nvSpPr>
        <p:spPr/>
        <p:txBody>
          <a:bodyPr/>
          <a:lstStyle/>
          <a:p>
            <a:fld id="{3D18AD9A-5606-4991-B7B3-7895E63B6037}"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Page 56</a:t>
            </a:r>
          </a:p>
          <a:p>
            <a:r>
              <a:rPr lang="en-US" dirty="0" smtClean="0"/>
              <a:t>Suggestions: As a follow up to Activity 16, lead out</a:t>
            </a:r>
            <a:r>
              <a:rPr lang="en-US" baseline="0" dirty="0" smtClean="0"/>
              <a:t> a guided discussion about the challenges students face when they start college. Encourage students to share their experiences. </a:t>
            </a:r>
            <a:endParaRPr lang="en-US" dirty="0" smtClean="0"/>
          </a:p>
          <a:p>
            <a:endParaRPr lang="en-US" dirty="0"/>
          </a:p>
        </p:txBody>
      </p:sp>
      <p:sp>
        <p:nvSpPr>
          <p:cNvPr id="4" name="Slide Number Placeholder 3"/>
          <p:cNvSpPr>
            <a:spLocks noGrp="1"/>
          </p:cNvSpPr>
          <p:nvPr>
            <p:ph type="sldNum" sz="quarter" idx="10"/>
          </p:nvPr>
        </p:nvSpPr>
        <p:spPr/>
        <p:txBody>
          <a:bodyPr/>
          <a:lstStyle/>
          <a:p>
            <a:fld id="{3D18AD9A-5606-4991-B7B3-7895E63B6037}"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US" dirty="0" smtClean="0"/>
          </a:p>
          <a:p>
            <a:r>
              <a:rPr lang="es-US" dirty="0" smtClean="0"/>
              <a:t>Page 59</a:t>
            </a:r>
          </a:p>
          <a:p>
            <a:r>
              <a:rPr lang="es-US" dirty="0" err="1" smtClean="0"/>
              <a:t>Suggestions</a:t>
            </a:r>
            <a:r>
              <a:rPr lang="es-US" dirty="0" smtClean="0"/>
              <a:t>: </a:t>
            </a:r>
          </a:p>
          <a:p>
            <a:r>
              <a:rPr lang="es-US" dirty="0" smtClean="0"/>
              <a:t>Actividad</a:t>
            </a:r>
            <a:r>
              <a:rPr lang="es-US" baseline="0" dirty="0" smtClean="0"/>
              <a:t>17: </a:t>
            </a:r>
            <a:r>
              <a:rPr lang="es-US" dirty="0" err="1" smtClean="0"/>
              <a:t>This</a:t>
            </a:r>
            <a:r>
              <a:rPr lang="es-US" dirty="0" smtClean="0"/>
              <a:t> </a:t>
            </a:r>
            <a:r>
              <a:rPr lang="es-US" dirty="0" err="1" smtClean="0"/>
              <a:t>activity</a:t>
            </a:r>
            <a:r>
              <a:rPr lang="es-US" dirty="0" smtClean="0"/>
              <a:t> </a:t>
            </a:r>
            <a:r>
              <a:rPr lang="es-US" dirty="0" err="1" smtClean="0"/>
              <a:t>may</a:t>
            </a:r>
            <a:r>
              <a:rPr lang="es-US" dirty="0" smtClean="0"/>
              <a:t> </a:t>
            </a:r>
            <a:r>
              <a:rPr lang="es-US" dirty="0" err="1" smtClean="0"/>
              <a:t>be</a:t>
            </a:r>
            <a:r>
              <a:rPr lang="es-US" dirty="0" smtClean="0"/>
              <a:t> </a:t>
            </a:r>
            <a:r>
              <a:rPr lang="es-US" dirty="0" err="1" smtClean="0"/>
              <a:t>completed</a:t>
            </a:r>
            <a:r>
              <a:rPr lang="es-US" dirty="0" smtClean="0"/>
              <a:t> </a:t>
            </a:r>
            <a:r>
              <a:rPr lang="es-US" dirty="0" err="1" smtClean="0"/>
              <a:t>after</a:t>
            </a:r>
            <a:r>
              <a:rPr lang="es-US" baseline="0" dirty="0" smtClean="0"/>
              <a:t> </a:t>
            </a:r>
            <a:r>
              <a:rPr lang="es-US" baseline="0" dirty="0" err="1" smtClean="0"/>
              <a:t>Activity</a:t>
            </a:r>
            <a:r>
              <a:rPr lang="es-US" baseline="0" dirty="0" smtClean="0"/>
              <a:t> 18 </a:t>
            </a:r>
            <a:r>
              <a:rPr lang="es-US" baseline="0" dirty="0" err="1" smtClean="0"/>
              <a:t>on</a:t>
            </a:r>
            <a:r>
              <a:rPr lang="es-US" baseline="0" dirty="0" smtClean="0"/>
              <a:t> </a:t>
            </a:r>
            <a:r>
              <a:rPr lang="es-US" baseline="0" dirty="0" err="1" smtClean="0"/>
              <a:t>the</a:t>
            </a:r>
            <a:r>
              <a:rPr lang="es-US" baseline="0" dirty="0" smtClean="0"/>
              <a:t> </a:t>
            </a:r>
            <a:r>
              <a:rPr lang="es-US" baseline="0" dirty="0" err="1" smtClean="0"/>
              <a:t>textbook</a:t>
            </a:r>
            <a:r>
              <a:rPr lang="es-US" baseline="0" dirty="0" smtClean="0"/>
              <a:t> (page 60). </a:t>
            </a:r>
            <a:r>
              <a:rPr lang="es-US" dirty="0" smtClean="0"/>
              <a:t>Ask </a:t>
            </a:r>
            <a:r>
              <a:rPr lang="es-US" dirty="0" err="1" smtClean="0"/>
              <a:t>students</a:t>
            </a:r>
            <a:r>
              <a:rPr lang="es-US" dirty="0" smtClean="0"/>
              <a:t> </a:t>
            </a:r>
            <a:r>
              <a:rPr lang="es-US" dirty="0" err="1" smtClean="0"/>
              <a:t>to</a:t>
            </a:r>
            <a:r>
              <a:rPr lang="es-US" dirty="0" smtClean="0"/>
              <a:t> </a:t>
            </a:r>
            <a:r>
              <a:rPr lang="es-US" dirty="0" err="1" smtClean="0"/>
              <a:t>work</a:t>
            </a:r>
            <a:r>
              <a:rPr lang="es-US" dirty="0" smtClean="0"/>
              <a:t> </a:t>
            </a:r>
            <a:r>
              <a:rPr lang="es-US" dirty="0" err="1" smtClean="0"/>
              <a:t>individually</a:t>
            </a:r>
            <a:r>
              <a:rPr lang="es-US" dirty="0" smtClean="0"/>
              <a:t> </a:t>
            </a:r>
            <a:r>
              <a:rPr lang="es-US" dirty="0" err="1" smtClean="0"/>
              <a:t>on</a:t>
            </a:r>
            <a:r>
              <a:rPr lang="es-US" dirty="0" smtClean="0"/>
              <a:t> </a:t>
            </a:r>
            <a:r>
              <a:rPr lang="es-US" dirty="0" err="1" smtClean="0"/>
              <a:t>it</a:t>
            </a:r>
            <a:r>
              <a:rPr lang="es-US" dirty="0" smtClean="0"/>
              <a:t>.</a:t>
            </a:r>
            <a:r>
              <a:rPr lang="es-US" baseline="0" dirty="0" smtClean="0"/>
              <a:t> </a:t>
            </a:r>
            <a:r>
              <a:rPr lang="es-US" baseline="0" dirty="0" err="1" smtClean="0"/>
              <a:t>Alternatively</a:t>
            </a:r>
            <a:r>
              <a:rPr lang="es-US" baseline="0" dirty="0" smtClean="0"/>
              <a:t>, </a:t>
            </a:r>
            <a:r>
              <a:rPr lang="es-US" baseline="0" dirty="0" err="1" smtClean="0"/>
              <a:t>you</a:t>
            </a:r>
            <a:r>
              <a:rPr lang="es-US" baseline="0" dirty="0" smtClean="0"/>
              <a:t>  </a:t>
            </a:r>
            <a:r>
              <a:rPr lang="es-US" baseline="0" dirty="0" err="1" smtClean="0"/>
              <a:t>may</a:t>
            </a:r>
            <a:r>
              <a:rPr lang="es-US" baseline="0" dirty="0" smtClean="0"/>
              <a:t> </a:t>
            </a:r>
            <a:r>
              <a:rPr lang="es-US" baseline="0" dirty="0" err="1" smtClean="0"/>
              <a:t>assign</a:t>
            </a:r>
            <a:r>
              <a:rPr lang="es-US" baseline="0" dirty="0" smtClean="0"/>
              <a:t> </a:t>
            </a:r>
            <a:r>
              <a:rPr lang="es-US" baseline="0" dirty="0" err="1" smtClean="0"/>
              <a:t>it</a:t>
            </a:r>
            <a:r>
              <a:rPr lang="es-US" baseline="0" dirty="0" smtClean="0"/>
              <a:t> as a </a:t>
            </a:r>
            <a:r>
              <a:rPr lang="es-US" baseline="0" dirty="0" err="1" smtClean="0"/>
              <a:t>homework</a:t>
            </a:r>
            <a:r>
              <a:rPr lang="es-US" baseline="0" dirty="0" smtClean="0"/>
              <a:t> </a:t>
            </a:r>
            <a:r>
              <a:rPr lang="es-US" baseline="0" dirty="0" err="1" smtClean="0"/>
              <a:t>writing</a:t>
            </a:r>
            <a:r>
              <a:rPr lang="es-US" baseline="0" dirty="0" smtClean="0"/>
              <a:t> </a:t>
            </a:r>
            <a:r>
              <a:rPr lang="es-US" baseline="0" dirty="0" err="1" smtClean="0"/>
              <a:t>activity</a:t>
            </a:r>
            <a:r>
              <a:rPr lang="es-US" baseline="0" dirty="0" smtClean="0"/>
              <a:t>. </a:t>
            </a:r>
            <a:r>
              <a:rPr lang="es-US" baseline="0" dirty="0" err="1" smtClean="0"/>
              <a:t>Students</a:t>
            </a:r>
            <a:r>
              <a:rPr lang="es-US" baseline="0" dirty="0" smtClean="0"/>
              <a:t> </a:t>
            </a:r>
            <a:r>
              <a:rPr lang="es-US" baseline="0" dirty="0" err="1" smtClean="0"/>
              <a:t>may</a:t>
            </a:r>
            <a:r>
              <a:rPr lang="es-US" baseline="0" dirty="0" smtClean="0"/>
              <a:t> </a:t>
            </a:r>
            <a:r>
              <a:rPr lang="es-US" baseline="0" dirty="0" err="1" smtClean="0"/>
              <a:t>publish</a:t>
            </a:r>
            <a:r>
              <a:rPr lang="es-US" baseline="0" dirty="0" smtClean="0"/>
              <a:t> </a:t>
            </a:r>
            <a:r>
              <a:rPr lang="es-US" baseline="0" dirty="0" err="1" smtClean="0"/>
              <a:t>their</a:t>
            </a:r>
            <a:r>
              <a:rPr lang="es-US" baseline="0" dirty="0" smtClean="0"/>
              <a:t> </a:t>
            </a:r>
            <a:r>
              <a:rPr lang="es-US" baseline="0" dirty="0" err="1" smtClean="0"/>
              <a:t>movie</a:t>
            </a:r>
            <a:r>
              <a:rPr lang="es-US" baseline="0" dirty="0" smtClean="0"/>
              <a:t> </a:t>
            </a:r>
            <a:r>
              <a:rPr lang="es-US" baseline="0" dirty="0" err="1" smtClean="0"/>
              <a:t>reviews</a:t>
            </a:r>
            <a:r>
              <a:rPr lang="es-US" baseline="0" dirty="0" smtClean="0"/>
              <a:t> as </a:t>
            </a:r>
            <a:r>
              <a:rPr lang="es-US" baseline="0" dirty="0" err="1" smtClean="0"/>
              <a:t>part</a:t>
            </a:r>
            <a:r>
              <a:rPr lang="es-US" baseline="0" dirty="0" smtClean="0"/>
              <a:t> of a blog </a:t>
            </a:r>
            <a:r>
              <a:rPr lang="es-US" baseline="0" dirty="0" err="1" smtClean="0"/>
              <a:t>or</a:t>
            </a:r>
            <a:r>
              <a:rPr lang="es-US" baseline="0" dirty="0" smtClean="0"/>
              <a:t> </a:t>
            </a:r>
            <a:r>
              <a:rPr lang="es-US" baseline="0" dirty="0" err="1" smtClean="0"/>
              <a:t>print</a:t>
            </a:r>
            <a:r>
              <a:rPr lang="es-US" baseline="0" dirty="0" smtClean="0"/>
              <a:t> </a:t>
            </a:r>
            <a:r>
              <a:rPr lang="es-US" baseline="0" dirty="0" err="1" smtClean="0"/>
              <a:t>out</a:t>
            </a:r>
            <a:r>
              <a:rPr lang="es-US" baseline="0" dirty="0" smtClean="0"/>
              <a:t> a </a:t>
            </a:r>
            <a:r>
              <a:rPr lang="es-US" baseline="0" dirty="0" err="1" smtClean="0"/>
              <a:t>copy</a:t>
            </a:r>
            <a:r>
              <a:rPr lang="es-US" baseline="0" dirty="0" smtClean="0"/>
              <a:t> </a:t>
            </a:r>
            <a:r>
              <a:rPr lang="es-US" baseline="0" dirty="0" err="1" smtClean="0"/>
              <a:t>to</a:t>
            </a:r>
            <a:r>
              <a:rPr lang="es-US" baseline="0" dirty="0" smtClean="0"/>
              <a:t> post </a:t>
            </a:r>
            <a:r>
              <a:rPr lang="es-US" baseline="0" dirty="0" err="1" smtClean="0"/>
              <a:t>it</a:t>
            </a:r>
            <a:r>
              <a:rPr lang="es-US" baseline="0" dirty="0" smtClean="0"/>
              <a:t> </a:t>
            </a:r>
            <a:r>
              <a:rPr lang="es-US" baseline="0" dirty="0" err="1" smtClean="0"/>
              <a:t>on</a:t>
            </a:r>
            <a:r>
              <a:rPr lang="es-US" baseline="0" dirty="0" smtClean="0"/>
              <a:t> </a:t>
            </a:r>
            <a:r>
              <a:rPr lang="es-US" baseline="0" dirty="0" err="1" smtClean="0"/>
              <a:t>the</a:t>
            </a:r>
            <a:r>
              <a:rPr lang="es-US" baseline="0" dirty="0" smtClean="0"/>
              <a:t> </a:t>
            </a:r>
            <a:r>
              <a:rPr lang="es-US" baseline="0" dirty="0" err="1" smtClean="0"/>
              <a:t>classroom</a:t>
            </a:r>
            <a:r>
              <a:rPr lang="es-US" baseline="0" dirty="0" smtClean="0"/>
              <a:t> </a:t>
            </a:r>
            <a:r>
              <a:rPr lang="es-US" baseline="0" dirty="0" err="1" smtClean="0"/>
              <a:t>wall</a:t>
            </a:r>
            <a:r>
              <a:rPr lang="es-US" baseline="0" dirty="0" smtClean="0"/>
              <a:t>. Once </a:t>
            </a:r>
            <a:r>
              <a:rPr lang="es-US" baseline="0" dirty="0" err="1" smtClean="0"/>
              <a:t>all</a:t>
            </a:r>
            <a:r>
              <a:rPr lang="es-US" baseline="0" dirty="0" smtClean="0"/>
              <a:t> </a:t>
            </a:r>
            <a:r>
              <a:rPr lang="es-US" baseline="0" dirty="0" err="1" smtClean="0"/>
              <a:t>students</a:t>
            </a:r>
            <a:r>
              <a:rPr lang="es-US" baseline="0" dirty="0" smtClean="0"/>
              <a:t> </a:t>
            </a:r>
            <a:r>
              <a:rPr lang="es-US" baseline="0" dirty="0" err="1" smtClean="0"/>
              <a:t>have</a:t>
            </a:r>
            <a:r>
              <a:rPr lang="es-US" baseline="0" dirty="0" smtClean="0"/>
              <a:t> </a:t>
            </a:r>
            <a:r>
              <a:rPr lang="es-US" baseline="0" dirty="0" err="1" smtClean="0"/>
              <a:t>posted</a:t>
            </a:r>
            <a:r>
              <a:rPr lang="es-US" baseline="0" dirty="0" smtClean="0"/>
              <a:t> </a:t>
            </a:r>
            <a:r>
              <a:rPr lang="es-US" baseline="0" dirty="0" err="1" smtClean="0"/>
              <a:t>their</a:t>
            </a:r>
            <a:r>
              <a:rPr lang="es-US" baseline="0" dirty="0" smtClean="0"/>
              <a:t> </a:t>
            </a:r>
            <a:r>
              <a:rPr lang="es-US" baseline="0" dirty="0" err="1" smtClean="0"/>
              <a:t>movie</a:t>
            </a:r>
            <a:r>
              <a:rPr lang="es-US" baseline="0" dirty="0" smtClean="0"/>
              <a:t> </a:t>
            </a:r>
            <a:r>
              <a:rPr lang="es-US" baseline="0" dirty="0" err="1" smtClean="0"/>
              <a:t>reviews</a:t>
            </a:r>
            <a:r>
              <a:rPr lang="es-US" baseline="0" dirty="0" smtClean="0"/>
              <a:t>, </a:t>
            </a:r>
            <a:r>
              <a:rPr lang="es-US" baseline="0" dirty="0" err="1" smtClean="0"/>
              <a:t>ask</a:t>
            </a:r>
            <a:r>
              <a:rPr lang="es-US" baseline="0" dirty="0" smtClean="0"/>
              <a:t> </a:t>
            </a:r>
            <a:r>
              <a:rPr lang="es-US" baseline="0" dirty="0" err="1" smtClean="0"/>
              <a:t>students</a:t>
            </a:r>
            <a:r>
              <a:rPr lang="es-US" baseline="0" dirty="0" smtClean="0"/>
              <a:t> </a:t>
            </a:r>
            <a:r>
              <a:rPr lang="es-US" baseline="0" dirty="0" err="1" smtClean="0"/>
              <a:t>to</a:t>
            </a:r>
            <a:r>
              <a:rPr lang="es-US" baseline="0" dirty="0" smtClean="0"/>
              <a:t> pick </a:t>
            </a:r>
            <a:r>
              <a:rPr lang="es-US" baseline="0" dirty="0" err="1" smtClean="0"/>
              <a:t>their</a:t>
            </a:r>
            <a:r>
              <a:rPr lang="es-US" baseline="0" dirty="0" smtClean="0"/>
              <a:t> top </a:t>
            </a:r>
            <a:r>
              <a:rPr lang="es-US" baseline="0" dirty="0" err="1" smtClean="0"/>
              <a:t>three</a:t>
            </a:r>
            <a:r>
              <a:rPr lang="es-US" baseline="0" dirty="0" smtClean="0"/>
              <a:t> </a:t>
            </a:r>
            <a:r>
              <a:rPr lang="es-US" baseline="0" dirty="0" err="1" smtClean="0"/>
              <a:t>movies</a:t>
            </a:r>
            <a:r>
              <a:rPr lang="es-US" baseline="0" dirty="0" smtClean="0"/>
              <a:t> and </a:t>
            </a:r>
            <a:r>
              <a:rPr lang="es-US" baseline="0" dirty="0" err="1" smtClean="0"/>
              <a:t>explain</a:t>
            </a:r>
            <a:r>
              <a:rPr lang="es-US" baseline="0" dirty="0" smtClean="0"/>
              <a:t> </a:t>
            </a:r>
            <a:r>
              <a:rPr lang="es-US" baseline="0" dirty="0" err="1" smtClean="0"/>
              <a:t>their</a:t>
            </a:r>
            <a:r>
              <a:rPr lang="es-US" baseline="0" dirty="0" smtClean="0"/>
              <a:t> </a:t>
            </a:r>
            <a:r>
              <a:rPr lang="es-US" baseline="0" dirty="0" err="1" smtClean="0"/>
              <a:t>selections</a:t>
            </a:r>
            <a:r>
              <a:rPr lang="es-US" baseline="0" dirty="0" smtClean="0"/>
              <a:t>. </a:t>
            </a:r>
            <a:endParaRPr lang="es-US" dirty="0" smtClean="0"/>
          </a:p>
          <a:p>
            <a:endParaRPr lang="es-US" dirty="0" smtClean="0"/>
          </a:p>
          <a:p>
            <a:endParaRPr lang="es-US" dirty="0"/>
          </a:p>
        </p:txBody>
      </p:sp>
      <p:sp>
        <p:nvSpPr>
          <p:cNvPr id="4" name="Slide Number Placeholder 3"/>
          <p:cNvSpPr>
            <a:spLocks noGrp="1"/>
          </p:cNvSpPr>
          <p:nvPr>
            <p:ph type="sldNum" sz="quarter" idx="10"/>
          </p:nvPr>
        </p:nvSpPr>
        <p:spPr/>
        <p:txBody>
          <a:bodyPr/>
          <a:lstStyle/>
          <a:p>
            <a:fld id="{3D18AD9A-5606-4991-B7B3-7895E63B6037}"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US" dirty="0" err="1" smtClean="0"/>
              <a:t>Pages</a:t>
            </a:r>
            <a:r>
              <a:rPr lang="es-US" dirty="0" smtClean="0"/>
              <a:t> 59-60</a:t>
            </a:r>
          </a:p>
          <a:p>
            <a:r>
              <a:rPr lang="es-US" dirty="0" err="1" smtClean="0"/>
              <a:t>Suggestions</a:t>
            </a:r>
            <a:r>
              <a:rPr lang="es-US" dirty="0" smtClean="0"/>
              <a:t>: Use </a:t>
            </a:r>
            <a:r>
              <a:rPr lang="es-US" dirty="0" err="1" smtClean="0"/>
              <a:t>Activity</a:t>
            </a:r>
            <a:r>
              <a:rPr lang="es-US" dirty="0" smtClean="0"/>
              <a:t> 21 </a:t>
            </a:r>
            <a:r>
              <a:rPr lang="es-US" dirty="0" err="1" smtClean="0"/>
              <a:t>on</a:t>
            </a:r>
            <a:r>
              <a:rPr lang="es-US" dirty="0" smtClean="0"/>
              <a:t> </a:t>
            </a:r>
            <a:r>
              <a:rPr lang="es-US" dirty="0" err="1" smtClean="0"/>
              <a:t>the</a:t>
            </a:r>
            <a:r>
              <a:rPr lang="es-US" dirty="0" smtClean="0"/>
              <a:t> </a:t>
            </a:r>
            <a:r>
              <a:rPr lang="es-US" dirty="0" err="1" smtClean="0"/>
              <a:t>textbook</a:t>
            </a:r>
            <a:r>
              <a:rPr lang="es-US" dirty="0" smtClean="0"/>
              <a:t> (page 61)</a:t>
            </a:r>
            <a:r>
              <a:rPr lang="es-US" baseline="0" dirty="0" smtClean="0"/>
              <a:t> as a </a:t>
            </a:r>
            <a:r>
              <a:rPr lang="es-US" baseline="0" dirty="0" err="1" smtClean="0"/>
              <a:t>follow</a:t>
            </a:r>
            <a:r>
              <a:rPr lang="es-US" baseline="0" dirty="0" smtClean="0"/>
              <a:t> up </a:t>
            </a:r>
            <a:r>
              <a:rPr lang="es-US" baseline="0" dirty="0" err="1" smtClean="0"/>
              <a:t>to</a:t>
            </a:r>
            <a:r>
              <a:rPr lang="es-US" baseline="0" dirty="0" smtClean="0"/>
              <a:t> </a:t>
            </a:r>
            <a:r>
              <a:rPr lang="es-US" baseline="0" dirty="0" err="1" smtClean="0"/>
              <a:t>this</a:t>
            </a:r>
            <a:r>
              <a:rPr lang="es-US" baseline="0" dirty="0" smtClean="0"/>
              <a:t> </a:t>
            </a:r>
            <a:r>
              <a:rPr lang="es-US" baseline="0" dirty="0" err="1" smtClean="0"/>
              <a:t>activity</a:t>
            </a:r>
            <a:r>
              <a:rPr lang="es-US" baseline="0" dirty="0" smtClean="0"/>
              <a:t>. </a:t>
            </a:r>
            <a:endParaRPr lang="es-US" dirty="0"/>
          </a:p>
        </p:txBody>
      </p:sp>
      <p:sp>
        <p:nvSpPr>
          <p:cNvPr id="4" name="Slide Number Placeholder 3"/>
          <p:cNvSpPr>
            <a:spLocks noGrp="1"/>
          </p:cNvSpPr>
          <p:nvPr>
            <p:ph type="sldNum" sz="quarter" idx="10"/>
          </p:nvPr>
        </p:nvSpPr>
        <p:spPr/>
        <p:txBody>
          <a:bodyPr/>
          <a:lstStyle/>
          <a:p>
            <a:fld id="{3D18AD9A-5606-4991-B7B3-7895E63B6037}"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Page 62</a:t>
            </a:r>
          </a:p>
          <a:p>
            <a:r>
              <a:rPr lang="en-US" dirty="0" smtClean="0"/>
              <a:t>Suggestions: Review the uses of SER and</a:t>
            </a:r>
            <a:r>
              <a:rPr lang="en-US" baseline="0" dirty="0" smtClean="0"/>
              <a:t> TENER in the present tense (e.g. Son </a:t>
            </a:r>
            <a:r>
              <a:rPr lang="en-US" baseline="0" dirty="0" err="1" smtClean="0"/>
              <a:t>las</a:t>
            </a:r>
            <a:r>
              <a:rPr lang="en-US" baseline="0" dirty="0" smtClean="0"/>
              <a:t> 5:00, </a:t>
            </a:r>
            <a:r>
              <a:rPr lang="en-US" baseline="0" dirty="0" err="1" smtClean="0"/>
              <a:t>Tiene</a:t>
            </a:r>
            <a:r>
              <a:rPr lang="en-US" baseline="0" dirty="0" smtClean="0"/>
              <a:t> 20 </a:t>
            </a:r>
            <a:r>
              <a:rPr lang="en-US" baseline="0" dirty="0" err="1" smtClean="0"/>
              <a:t>años</a:t>
            </a:r>
            <a:r>
              <a:rPr lang="en-US" baseline="0" dirty="0" smtClean="0"/>
              <a:t>) and contrast it with its use in the past, using the imperfect tense. </a:t>
            </a:r>
            <a:endParaRPr lang="en-US" dirty="0"/>
          </a:p>
        </p:txBody>
      </p:sp>
      <p:sp>
        <p:nvSpPr>
          <p:cNvPr id="4" name="Slide Number Placeholder 3"/>
          <p:cNvSpPr>
            <a:spLocks noGrp="1"/>
          </p:cNvSpPr>
          <p:nvPr>
            <p:ph type="sldNum" sz="quarter" idx="10"/>
          </p:nvPr>
        </p:nvSpPr>
        <p:spPr/>
        <p:txBody>
          <a:bodyPr/>
          <a:lstStyle/>
          <a:p>
            <a:fld id="{3D18AD9A-5606-4991-B7B3-7895E63B6037}"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noProof="0" dirty="0" smtClean="0"/>
              <a:t>Page 65</a:t>
            </a:r>
          </a:p>
          <a:p>
            <a:r>
              <a:rPr lang="en-US" noProof="0" dirty="0" smtClean="0"/>
              <a:t>Suggestions: </a:t>
            </a:r>
          </a:p>
          <a:p>
            <a:r>
              <a:rPr lang="en-US" baseline="0" noProof="0" dirty="0" smtClean="0"/>
              <a:t>Before watching the movie, provide a brief explanation of its socio-historical setting: the outset of the Spanish civil war (1936).</a:t>
            </a:r>
            <a:r>
              <a:rPr lang="en-US" noProof="0" dirty="0" smtClean="0"/>
              <a:t>You may find more information about this</a:t>
            </a:r>
            <a:r>
              <a:rPr lang="en-US" baseline="0" noProof="0" dirty="0" smtClean="0"/>
              <a:t> movie at:</a:t>
            </a:r>
          </a:p>
          <a:p>
            <a:r>
              <a:rPr lang="en-US" baseline="0" noProof="0" dirty="0" smtClean="0"/>
              <a:t>http://www.enforex.com/culture/la-lengua-de-las-mariposas.html</a:t>
            </a:r>
          </a:p>
          <a:p>
            <a:r>
              <a:rPr lang="en-US" baseline="0" noProof="0" dirty="0" smtClean="0"/>
              <a:t>http://tertulian.wordpress.com/2010/07/22/butterfly-la-lengua-de-las-mariposas/</a:t>
            </a:r>
          </a:p>
          <a:p>
            <a:endParaRPr lang="en-US" noProof="0" dirty="0"/>
          </a:p>
        </p:txBody>
      </p:sp>
      <p:sp>
        <p:nvSpPr>
          <p:cNvPr id="4" name="Slide Number Placeholder 3"/>
          <p:cNvSpPr>
            <a:spLocks noGrp="1"/>
          </p:cNvSpPr>
          <p:nvPr>
            <p:ph type="sldNum" sz="quarter" idx="10"/>
          </p:nvPr>
        </p:nvSpPr>
        <p:spPr/>
        <p:txBody>
          <a:bodyPr/>
          <a:lstStyle/>
          <a:p>
            <a:fld id="{3D18AD9A-5606-4991-B7B3-7895E63B6037}"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US" dirty="0" smtClean="0"/>
              <a:t>Page 68</a:t>
            </a:r>
          </a:p>
          <a:p>
            <a:r>
              <a:rPr lang="es-US" dirty="0" err="1" smtClean="0"/>
              <a:t>Suggestions</a:t>
            </a:r>
            <a:r>
              <a:rPr lang="es-US" dirty="0" smtClean="0"/>
              <a:t>:</a:t>
            </a:r>
          </a:p>
          <a:p>
            <a:r>
              <a:rPr lang="es-US" dirty="0" err="1" smtClean="0"/>
              <a:t>This</a:t>
            </a:r>
            <a:r>
              <a:rPr lang="es-US" dirty="0" smtClean="0"/>
              <a:t> </a:t>
            </a:r>
            <a:r>
              <a:rPr lang="es-US" dirty="0" err="1" smtClean="0"/>
              <a:t>activity</a:t>
            </a:r>
            <a:r>
              <a:rPr lang="es-US" dirty="0" smtClean="0"/>
              <a:t> </a:t>
            </a:r>
            <a:r>
              <a:rPr lang="es-US" dirty="0" err="1" smtClean="0"/>
              <a:t>may</a:t>
            </a:r>
            <a:r>
              <a:rPr lang="es-US" dirty="0" smtClean="0"/>
              <a:t> be </a:t>
            </a:r>
            <a:r>
              <a:rPr lang="es-US" dirty="0" err="1" smtClean="0"/>
              <a:t>completed</a:t>
            </a:r>
            <a:r>
              <a:rPr lang="es-US" dirty="0" smtClean="0"/>
              <a:t> </a:t>
            </a:r>
            <a:r>
              <a:rPr lang="es-US" dirty="0" err="1" smtClean="0"/>
              <a:t>after</a:t>
            </a:r>
            <a:r>
              <a:rPr lang="es-US" dirty="0" smtClean="0"/>
              <a:t> </a:t>
            </a:r>
            <a:r>
              <a:rPr lang="es-US" dirty="0" err="1" smtClean="0"/>
              <a:t>Activities</a:t>
            </a:r>
            <a:r>
              <a:rPr lang="es-US" dirty="0" smtClean="0"/>
              <a:t> 3 and 4 </a:t>
            </a:r>
            <a:r>
              <a:rPr lang="es-US" dirty="0" err="1" smtClean="0"/>
              <a:t>on</a:t>
            </a:r>
            <a:r>
              <a:rPr lang="es-US" dirty="0" smtClean="0"/>
              <a:t> page </a:t>
            </a:r>
            <a:r>
              <a:rPr lang="es-US" dirty="0" smtClean="0"/>
              <a:t>67. </a:t>
            </a:r>
            <a:r>
              <a:rPr lang="es-US" dirty="0" err="1" smtClean="0"/>
              <a:t>It</a:t>
            </a:r>
            <a:r>
              <a:rPr lang="es-US" baseline="0" dirty="0" smtClean="0"/>
              <a:t> </a:t>
            </a:r>
            <a:r>
              <a:rPr lang="es-US" baseline="0" dirty="0" err="1" smtClean="0"/>
              <a:t>may</a:t>
            </a:r>
            <a:r>
              <a:rPr lang="es-US" baseline="0" dirty="0" smtClean="0"/>
              <a:t> be </a:t>
            </a:r>
            <a:r>
              <a:rPr lang="es-US" baseline="0" dirty="0" err="1" smtClean="0"/>
              <a:t>used</a:t>
            </a:r>
            <a:r>
              <a:rPr lang="es-US" baseline="0" dirty="0" smtClean="0"/>
              <a:t> as a </a:t>
            </a:r>
            <a:r>
              <a:rPr lang="es-US" baseline="0" dirty="0" err="1" smtClean="0"/>
              <a:t>space</a:t>
            </a:r>
            <a:r>
              <a:rPr lang="es-US" baseline="0" dirty="0" smtClean="0"/>
              <a:t> </a:t>
            </a:r>
            <a:r>
              <a:rPr lang="es-US" baseline="0" dirty="0" err="1" smtClean="0"/>
              <a:t>for</a:t>
            </a:r>
            <a:r>
              <a:rPr lang="es-US" baseline="0" dirty="0" smtClean="0"/>
              <a:t> </a:t>
            </a:r>
            <a:r>
              <a:rPr lang="es-US" baseline="0" dirty="0" err="1" smtClean="0"/>
              <a:t>critical</a:t>
            </a:r>
            <a:r>
              <a:rPr lang="es-US" baseline="0" dirty="0" smtClean="0"/>
              <a:t> </a:t>
            </a:r>
            <a:r>
              <a:rPr lang="es-US" baseline="0" dirty="0" err="1" smtClean="0"/>
              <a:t>thinking</a:t>
            </a:r>
            <a:r>
              <a:rPr lang="es-US" baseline="0" dirty="0" smtClean="0"/>
              <a:t>. </a:t>
            </a:r>
            <a:r>
              <a:rPr lang="es-US" baseline="0" dirty="0" err="1" smtClean="0"/>
              <a:t>Discuss</a:t>
            </a:r>
            <a:r>
              <a:rPr lang="es-US" baseline="0" dirty="0" smtClean="0"/>
              <a:t> </a:t>
            </a:r>
            <a:r>
              <a:rPr lang="es-US" baseline="0" dirty="0" err="1" smtClean="0"/>
              <a:t>with</a:t>
            </a:r>
            <a:r>
              <a:rPr lang="es-US" baseline="0" dirty="0" smtClean="0"/>
              <a:t> </a:t>
            </a:r>
            <a:r>
              <a:rPr lang="es-US" baseline="0" dirty="0" err="1" smtClean="0"/>
              <a:t>the</a:t>
            </a:r>
            <a:r>
              <a:rPr lang="es-US" baseline="0" dirty="0" smtClean="0"/>
              <a:t> </a:t>
            </a:r>
            <a:r>
              <a:rPr lang="es-US" baseline="0" dirty="0" err="1" smtClean="0"/>
              <a:t>class</a:t>
            </a:r>
            <a:r>
              <a:rPr lang="es-US" baseline="0" dirty="0" smtClean="0"/>
              <a:t> </a:t>
            </a:r>
            <a:r>
              <a:rPr lang="es-US" baseline="0" dirty="0" err="1" smtClean="0"/>
              <a:t>the</a:t>
            </a:r>
            <a:r>
              <a:rPr lang="es-US" baseline="0" dirty="0" smtClean="0"/>
              <a:t> </a:t>
            </a:r>
            <a:r>
              <a:rPr lang="es-US" baseline="0" dirty="0" err="1" smtClean="0"/>
              <a:t>impact</a:t>
            </a:r>
            <a:r>
              <a:rPr lang="es-US" baseline="0" dirty="0" smtClean="0"/>
              <a:t> </a:t>
            </a:r>
            <a:r>
              <a:rPr lang="es-US" baseline="0" dirty="0" err="1" smtClean="0"/>
              <a:t>that</a:t>
            </a:r>
            <a:r>
              <a:rPr lang="es-US" baseline="0" dirty="0" smtClean="0"/>
              <a:t> </a:t>
            </a:r>
            <a:r>
              <a:rPr lang="es-US" baseline="0" dirty="0" err="1" smtClean="0"/>
              <a:t>Picasso’s</a:t>
            </a:r>
            <a:r>
              <a:rPr lang="es-US" baseline="0" dirty="0" smtClean="0"/>
              <a:t> </a:t>
            </a:r>
            <a:r>
              <a:rPr lang="es-US" baseline="0" dirty="0" err="1" smtClean="0"/>
              <a:t>work</a:t>
            </a:r>
            <a:r>
              <a:rPr lang="es-US" baseline="0" dirty="0" smtClean="0"/>
              <a:t> </a:t>
            </a:r>
            <a:r>
              <a:rPr lang="es-US" baseline="0" dirty="0" err="1" smtClean="0"/>
              <a:t>had</a:t>
            </a:r>
            <a:r>
              <a:rPr lang="es-US" baseline="0" dirty="0" smtClean="0"/>
              <a:t> </a:t>
            </a:r>
            <a:r>
              <a:rPr lang="es-US" baseline="0" dirty="0" err="1" smtClean="0"/>
              <a:t>on</a:t>
            </a:r>
            <a:r>
              <a:rPr lang="es-US" baseline="0" dirty="0" smtClean="0"/>
              <a:t> </a:t>
            </a:r>
            <a:r>
              <a:rPr lang="es-US" baseline="0" dirty="0" err="1" smtClean="0"/>
              <a:t>society</a:t>
            </a:r>
            <a:r>
              <a:rPr lang="es-US" baseline="0" dirty="0" smtClean="0"/>
              <a:t>.</a:t>
            </a:r>
          </a:p>
          <a:p>
            <a:endParaRPr lang="es-US" baseline="0" dirty="0" smtClean="0"/>
          </a:p>
          <a:p>
            <a:r>
              <a:rPr lang="es-US" baseline="0" dirty="0" smtClean="0"/>
              <a:t>In </a:t>
            </a:r>
            <a:r>
              <a:rPr lang="es-US" baseline="0" dirty="0" err="1" smtClean="0"/>
              <a:t>order</a:t>
            </a:r>
            <a:r>
              <a:rPr lang="es-US" baseline="0" dirty="0" smtClean="0"/>
              <a:t> </a:t>
            </a:r>
            <a:r>
              <a:rPr lang="es-US" baseline="0" dirty="0" err="1" smtClean="0"/>
              <a:t>to</a:t>
            </a:r>
            <a:r>
              <a:rPr lang="es-US" baseline="0" dirty="0" smtClean="0"/>
              <a:t> </a:t>
            </a:r>
            <a:r>
              <a:rPr lang="es-US" baseline="0" dirty="0" err="1" smtClean="0"/>
              <a:t>be</a:t>
            </a:r>
            <a:r>
              <a:rPr lang="es-US" baseline="0" dirty="0" smtClean="0"/>
              <a:t> </a:t>
            </a:r>
            <a:r>
              <a:rPr lang="es-US" baseline="0" dirty="0" err="1" smtClean="0"/>
              <a:t>prepared</a:t>
            </a:r>
            <a:r>
              <a:rPr lang="es-US" baseline="0" dirty="0" smtClean="0"/>
              <a:t> </a:t>
            </a:r>
            <a:r>
              <a:rPr lang="es-US" baseline="0" dirty="0" err="1" smtClean="0"/>
              <a:t>for</a:t>
            </a:r>
            <a:r>
              <a:rPr lang="es-US" baseline="0" dirty="0" smtClean="0"/>
              <a:t> </a:t>
            </a:r>
            <a:r>
              <a:rPr lang="es-US" baseline="0" dirty="0" err="1" smtClean="0"/>
              <a:t>this</a:t>
            </a:r>
            <a:r>
              <a:rPr lang="es-US" baseline="0" dirty="0" smtClean="0"/>
              <a:t> </a:t>
            </a:r>
            <a:r>
              <a:rPr lang="es-US" baseline="0" dirty="0" err="1" smtClean="0"/>
              <a:t>activity</a:t>
            </a:r>
            <a:r>
              <a:rPr lang="es-US" baseline="0" dirty="0" smtClean="0"/>
              <a:t>, </a:t>
            </a:r>
            <a:r>
              <a:rPr lang="es-US" baseline="0" dirty="0" err="1" smtClean="0"/>
              <a:t>ask</a:t>
            </a:r>
            <a:r>
              <a:rPr lang="es-US" baseline="0" dirty="0" smtClean="0"/>
              <a:t> </a:t>
            </a:r>
            <a:r>
              <a:rPr lang="es-US" baseline="0" dirty="0" err="1" smtClean="0"/>
              <a:t>students</a:t>
            </a:r>
            <a:r>
              <a:rPr lang="es-US" baseline="0" dirty="0" smtClean="0"/>
              <a:t> </a:t>
            </a:r>
            <a:r>
              <a:rPr lang="es-US" baseline="0" dirty="0" err="1" smtClean="0"/>
              <a:t>to</a:t>
            </a:r>
            <a:r>
              <a:rPr lang="es-US" baseline="0" dirty="0" smtClean="0"/>
              <a:t> </a:t>
            </a:r>
            <a:r>
              <a:rPr lang="es-US" baseline="0" dirty="0" err="1" smtClean="0"/>
              <a:t>visit</a:t>
            </a:r>
            <a:r>
              <a:rPr lang="es-US" baseline="0" dirty="0" smtClean="0"/>
              <a:t> a </a:t>
            </a:r>
            <a:r>
              <a:rPr lang="es-US" baseline="0" dirty="0" err="1" smtClean="0"/>
              <a:t>Picasso’s</a:t>
            </a:r>
            <a:r>
              <a:rPr lang="es-US" baseline="0" dirty="0" smtClean="0"/>
              <a:t> virtual </a:t>
            </a:r>
            <a:r>
              <a:rPr lang="es-US" baseline="0" dirty="0" err="1" smtClean="0"/>
              <a:t>gallery</a:t>
            </a:r>
            <a:r>
              <a:rPr lang="es-US" baseline="0" dirty="0" smtClean="0"/>
              <a:t> </a:t>
            </a:r>
            <a:r>
              <a:rPr lang="es-US" baseline="0" dirty="0" err="1" smtClean="0"/>
              <a:t>before</a:t>
            </a:r>
            <a:r>
              <a:rPr lang="es-US" baseline="0" dirty="0" smtClean="0"/>
              <a:t> </a:t>
            </a:r>
            <a:r>
              <a:rPr lang="es-US" baseline="0" dirty="0" err="1" smtClean="0"/>
              <a:t>class</a:t>
            </a:r>
            <a:r>
              <a:rPr lang="es-US" baseline="0" dirty="0" smtClean="0"/>
              <a:t> and </a:t>
            </a:r>
            <a:r>
              <a:rPr lang="es-US" baseline="0" dirty="0" err="1" smtClean="0"/>
              <a:t>select</a:t>
            </a:r>
            <a:r>
              <a:rPr lang="es-US" baseline="0" dirty="0" smtClean="0"/>
              <a:t> at </a:t>
            </a:r>
            <a:r>
              <a:rPr lang="es-US" baseline="0" dirty="0" err="1" smtClean="0"/>
              <a:t>least</a:t>
            </a:r>
            <a:r>
              <a:rPr lang="es-US" baseline="0" dirty="0" smtClean="0"/>
              <a:t> 3 </a:t>
            </a:r>
            <a:r>
              <a:rPr lang="es-US" baseline="0" dirty="0" err="1" smtClean="0"/>
              <a:t>paintings</a:t>
            </a:r>
            <a:r>
              <a:rPr lang="es-US" baseline="0" dirty="0" smtClean="0"/>
              <a:t> </a:t>
            </a:r>
            <a:r>
              <a:rPr lang="es-US" baseline="0" dirty="0" err="1" smtClean="0"/>
              <a:t>that</a:t>
            </a:r>
            <a:r>
              <a:rPr lang="es-US" baseline="0" dirty="0" smtClean="0"/>
              <a:t> </a:t>
            </a:r>
            <a:r>
              <a:rPr lang="es-US" baseline="0" dirty="0" err="1" smtClean="0"/>
              <a:t>they</a:t>
            </a:r>
            <a:r>
              <a:rPr lang="es-US" baseline="0" dirty="0" smtClean="0"/>
              <a:t> </a:t>
            </a:r>
            <a:r>
              <a:rPr lang="es-US" baseline="0" dirty="0" err="1" smtClean="0"/>
              <a:t>find</a:t>
            </a:r>
            <a:r>
              <a:rPr lang="es-US" baseline="0" dirty="0" smtClean="0"/>
              <a:t> </a:t>
            </a:r>
            <a:r>
              <a:rPr lang="es-US" baseline="0" dirty="0" err="1" smtClean="0"/>
              <a:t>interesting</a:t>
            </a:r>
            <a:r>
              <a:rPr lang="es-US" baseline="0" dirty="0" smtClean="0"/>
              <a:t>. </a:t>
            </a:r>
            <a:r>
              <a:rPr lang="es-US" baseline="0" dirty="0" err="1" smtClean="0"/>
              <a:t>Student</a:t>
            </a:r>
            <a:r>
              <a:rPr lang="es-US" baseline="0" dirty="0" smtClean="0"/>
              <a:t> </a:t>
            </a:r>
            <a:r>
              <a:rPr lang="es-US" baseline="0" dirty="0" err="1" smtClean="0"/>
              <a:t>should</a:t>
            </a:r>
            <a:r>
              <a:rPr lang="es-US" baseline="0" dirty="0" smtClean="0"/>
              <a:t> </a:t>
            </a:r>
            <a:r>
              <a:rPr lang="es-US" baseline="0" dirty="0" err="1" smtClean="0"/>
              <a:t>be</a:t>
            </a:r>
            <a:r>
              <a:rPr lang="es-US" baseline="0" dirty="0" smtClean="0"/>
              <a:t> </a:t>
            </a:r>
            <a:r>
              <a:rPr lang="es-US" baseline="0" dirty="0" err="1" smtClean="0"/>
              <a:t>ready</a:t>
            </a:r>
            <a:r>
              <a:rPr lang="es-US" baseline="0" dirty="0" smtClean="0"/>
              <a:t> </a:t>
            </a:r>
            <a:r>
              <a:rPr lang="es-US" baseline="0" dirty="0" err="1" smtClean="0"/>
              <a:t>to</a:t>
            </a:r>
            <a:r>
              <a:rPr lang="es-US" baseline="0" dirty="0" smtClean="0"/>
              <a:t> </a:t>
            </a:r>
            <a:r>
              <a:rPr lang="es-US" baseline="0" dirty="0" err="1" smtClean="0"/>
              <a:t>explain</a:t>
            </a:r>
            <a:r>
              <a:rPr lang="es-US" baseline="0" dirty="0" smtClean="0"/>
              <a:t> </a:t>
            </a:r>
            <a:r>
              <a:rPr lang="es-US" baseline="0" dirty="0" err="1" smtClean="0"/>
              <a:t>their</a:t>
            </a:r>
            <a:r>
              <a:rPr lang="es-US" baseline="0" dirty="0" smtClean="0"/>
              <a:t> </a:t>
            </a:r>
            <a:r>
              <a:rPr lang="es-US" baseline="0" dirty="0" err="1" smtClean="0"/>
              <a:t>selections</a:t>
            </a:r>
            <a:r>
              <a:rPr lang="es-US" baseline="0" dirty="0" smtClean="0"/>
              <a:t>.</a:t>
            </a:r>
          </a:p>
          <a:p>
            <a:endParaRPr lang="es-US" dirty="0" smtClean="0"/>
          </a:p>
          <a:p>
            <a:r>
              <a:rPr lang="es-US" dirty="0" smtClean="0"/>
              <a:t>More </a:t>
            </a:r>
            <a:r>
              <a:rPr lang="es-US" dirty="0" err="1" smtClean="0"/>
              <a:t>information</a:t>
            </a:r>
            <a:r>
              <a:rPr lang="es-US" dirty="0" smtClean="0"/>
              <a:t> </a:t>
            </a:r>
            <a:r>
              <a:rPr lang="es-US" dirty="0" err="1" smtClean="0"/>
              <a:t>about</a:t>
            </a:r>
            <a:r>
              <a:rPr lang="es-US" dirty="0" smtClean="0"/>
              <a:t> “Guernica” </a:t>
            </a:r>
            <a:r>
              <a:rPr lang="es-US" dirty="0" err="1" smtClean="0"/>
              <a:t>may</a:t>
            </a:r>
            <a:r>
              <a:rPr lang="es-US" dirty="0" smtClean="0"/>
              <a:t> </a:t>
            </a:r>
            <a:r>
              <a:rPr lang="es-US" dirty="0" err="1" smtClean="0"/>
              <a:t>be</a:t>
            </a:r>
            <a:r>
              <a:rPr lang="es-US" dirty="0" smtClean="0"/>
              <a:t> </a:t>
            </a:r>
            <a:r>
              <a:rPr lang="es-US" dirty="0" err="1" smtClean="0"/>
              <a:t>found</a:t>
            </a:r>
            <a:r>
              <a:rPr lang="es-US" dirty="0" smtClean="0"/>
              <a:t> at”:</a:t>
            </a:r>
          </a:p>
          <a:p>
            <a:r>
              <a:rPr lang="es-US" dirty="0" smtClean="0"/>
              <a:t>http://www.museoreinasofia.es/coleccion/obra/guernica</a:t>
            </a:r>
          </a:p>
          <a:p>
            <a:endParaRPr lang="es-US" dirty="0" smtClean="0"/>
          </a:p>
          <a:p>
            <a:endParaRPr lang="es-US" dirty="0" smtClean="0"/>
          </a:p>
          <a:p>
            <a:endParaRPr lang="es-US" dirty="0" smtClean="0"/>
          </a:p>
          <a:p>
            <a:endParaRPr lang="es-US" dirty="0"/>
          </a:p>
        </p:txBody>
      </p:sp>
      <p:sp>
        <p:nvSpPr>
          <p:cNvPr id="4" name="Slide Number Placeholder 3"/>
          <p:cNvSpPr>
            <a:spLocks noGrp="1"/>
          </p:cNvSpPr>
          <p:nvPr>
            <p:ph type="sldNum" sz="quarter" idx="10"/>
          </p:nvPr>
        </p:nvSpPr>
        <p:spPr/>
        <p:txBody>
          <a:bodyPr/>
          <a:lstStyle/>
          <a:p>
            <a:fld id="{3D18AD9A-5606-4991-B7B3-7895E63B6037}"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US" dirty="0" err="1" smtClean="0"/>
              <a:t>Suggestions</a:t>
            </a:r>
            <a:r>
              <a:rPr lang="es-US" dirty="0" smtClean="0"/>
              <a:t>: </a:t>
            </a:r>
          </a:p>
          <a:p>
            <a:r>
              <a:rPr lang="es-US" dirty="0" err="1" smtClean="0"/>
              <a:t>Keeping</a:t>
            </a:r>
            <a:r>
              <a:rPr lang="es-US" dirty="0" smtClean="0"/>
              <a:t> </a:t>
            </a:r>
            <a:r>
              <a:rPr lang="es-US" dirty="0" smtClean="0"/>
              <a:t>in </a:t>
            </a:r>
            <a:r>
              <a:rPr lang="es-US" dirty="0" err="1" smtClean="0"/>
              <a:t>mind</a:t>
            </a:r>
            <a:r>
              <a:rPr lang="es-US" dirty="0" smtClean="0"/>
              <a:t> </a:t>
            </a:r>
            <a:r>
              <a:rPr lang="es-US" dirty="0" err="1" smtClean="0"/>
              <a:t>the</a:t>
            </a:r>
            <a:r>
              <a:rPr lang="es-US" dirty="0" smtClean="0"/>
              <a:t> </a:t>
            </a:r>
            <a:r>
              <a:rPr lang="es-US" dirty="0" err="1" smtClean="0"/>
              <a:t>communicative</a:t>
            </a:r>
            <a:r>
              <a:rPr lang="es-US" dirty="0" smtClean="0"/>
              <a:t> </a:t>
            </a:r>
            <a:r>
              <a:rPr lang="es-US" dirty="0" err="1" smtClean="0"/>
              <a:t>goals</a:t>
            </a:r>
            <a:r>
              <a:rPr lang="es-US" baseline="0" dirty="0" smtClean="0"/>
              <a:t> of </a:t>
            </a:r>
            <a:r>
              <a:rPr lang="es-US" baseline="0" dirty="0" err="1" smtClean="0"/>
              <a:t>the</a:t>
            </a:r>
            <a:r>
              <a:rPr lang="es-US" baseline="0" dirty="0" smtClean="0"/>
              <a:t> </a:t>
            </a:r>
            <a:r>
              <a:rPr lang="es-US" baseline="0" dirty="0" err="1" smtClean="0"/>
              <a:t>lesson</a:t>
            </a:r>
            <a:r>
              <a:rPr lang="es-US" baseline="0" dirty="0" smtClean="0"/>
              <a:t>, c</a:t>
            </a:r>
            <a:r>
              <a:rPr lang="es-US" dirty="0" smtClean="0"/>
              <a:t>omplete </a:t>
            </a:r>
            <a:r>
              <a:rPr lang="es-US" dirty="0" err="1" smtClean="0"/>
              <a:t>the</a:t>
            </a:r>
            <a:r>
              <a:rPr lang="es-US" dirty="0" smtClean="0"/>
              <a:t> </a:t>
            </a:r>
            <a:r>
              <a:rPr lang="es-US" dirty="0" err="1" smtClean="0"/>
              <a:t>activities</a:t>
            </a:r>
            <a:r>
              <a:rPr lang="es-US" dirty="0" smtClean="0"/>
              <a:t> </a:t>
            </a:r>
            <a:endParaRPr lang="es-US" dirty="0"/>
          </a:p>
        </p:txBody>
      </p:sp>
      <p:sp>
        <p:nvSpPr>
          <p:cNvPr id="4" name="Slide Number Placeholder 3"/>
          <p:cNvSpPr>
            <a:spLocks noGrp="1"/>
          </p:cNvSpPr>
          <p:nvPr>
            <p:ph type="sldNum" sz="quarter" idx="10"/>
          </p:nvPr>
        </p:nvSpPr>
        <p:spPr/>
        <p:txBody>
          <a:bodyPr/>
          <a:lstStyle/>
          <a:p>
            <a:fld id="{3D18AD9A-5606-4991-B7B3-7895E63B6037}"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Page 43</a:t>
            </a:r>
          </a:p>
          <a:p>
            <a:r>
              <a:rPr lang="en-US" dirty="0" smtClean="0"/>
              <a:t>Suggestions:</a:t>
            </a:r>
          </a:p>
          <a:p>
            <a:r>
              <a:rPr lang="en-US" dirty="0" smtClean="0"/>
              <a:t>Actividad</a:t>
            </a:r>
            <a:r>
              <a:rPr lang="en-US" baseline="0" dirty="0" smtClean="0"/>
              <a:t> 1: </a:t>
            </a:r>
            <a:r>
              <a:rPr lang="en-US" dirty="0" smtClean="0"/>
              <a:t>Ask students</a:t>
            </a:r>
            <a:r>
              <a:rPr lang="en-US" baseline="0" dirty="0" smtClean="0"/>
              <a:t> to complete Actividad 1 before listening to the podcast. </a:t>
            </a:r>
          </a:p>
          <a:p>
            <a:endParaRPr lang="en-US" baseline="0" dirty="0" smtClean="0"/>
          </a:p>
          <a:p>
            <a:pPr marL="228600" indent="-228600">
              <a:buNone/>
            </a:pPr>
            <a:r>
              <a:rPr lang="en-US" baseline="0" dirty="0" smtClean="0"/>
              <a:t>Actividad 2: This activity may be useful to practice listening for specific information. It may be done before students complete the other listening comprehension activities presented in the textbook (page 44). Answer key: 1252- 7- 711- 1252- 1284- 1492 – 1898- 1936 - 1939</a:t>
            </a:r>
            <a:endParaRPr lang="en-US" dirty="0"/>
          </a:p>
        </p:txBody>
      </p:sp>
      <p:sp>
        <p:nvSpPr>
          <p:cNvPr id="4" name="Slide Number Placeholder 3"/>
          <p:cNvSpPr>
            <a:spLocks noGrp="1"/>
          </p:cNvSpPr>
          <p:nvPr>
            <p:ph type="sldNum" sz="quarter" idx="10"/>
          </p:nvPr>
        </p:nvSpPr>
        <p:spPr/>
        <p:txBody>
          <a:bodyPr/>
          <a:lstStyle/>
          <a:p>
            <a:fld id="{3D18AD9A-5606-4991-B7B3-7895E63B6037}"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US" dirty="0"/>
          </a:p>
        </p:txBody>
      </p:sp>
      <p:sp>
        <p:nvSpPr>
          <p:cNvPr id="4" name="Slide Number Placeholder 3"/>
          <p:cNvSpPr>
            <a:spLocks noGrp="1"/>
          </p:cNvSpPr>
          <p:nvPr>
            <p:ph type="sldNum" sz="quarter" idx="10"/>
          </p:nvPr>
        </p:nvSpPr>
        <p:spPr/>
        <p:txBody>
          <a:bodyPr/>
          <a:lstStyle/>
          <a:p>
            <a:fld id="{3D18AD9A-5606-4991-B7B3-7895E63B6037}"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US" dirty="0"/>
          </a:p>
        </p:txBody>
      </p:sp>
      <p:sp>
        <p:nvSpPr>
          <p:cNvPr id="4" name="Slide Number Placeholder 3"/>
          <p:cNvSpPr>
            <a:spLocks noGrp="1"/>
          </p:cNvSpPr>
          <p:nvPr>
            <p:ph type="sldNum" sz="quarter" idx="10"/>
          </p:nvPr>
        </p:nvSpPr>
        <p:spPr/>
        <p:txBody>
          <a:bodyPr/>
          <a:lstStyle/>
          <a:p>
            <a:fld id="{3D18AD9A-5606-4991-B7B3-7895E63B6037}" type="slidenum">
              <a:rPr lang="en-US" smtClean="0"/>
              <a:pPr/>
              <a:t>21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Page 45</a:t>
            </a:r>
          </a:p>
          <a:p>
            <a:r>
              <a:rPr lang="en-US" dirty="0" smtClean="0"/>
              <a:t>Suggestions:</a:t>
            </a:r>
          </a:p>
          <a:p>
            <a:r>
              <a:rPr lang="en-US" dirty="0" smtClean="0"/>
              <a:t>Actividad 3: Ask</a:t>
            </a:r>
            <a:r>
              <a:rPr lang="en-US" baseline="0" dirty="0" smtClean="0"/>
              <a:t> students to read the information in “Lo </a:t>
            </a:r>
            <a:r>
              <a:rPr lang="en-US" baseline="0" dirty="0" err="1" smtClean="0"/>
              <a:t>sabías</a:t>
            </a:r>
            <a:r>
              <a:rPr lang="en-US" baseline="0" dirty="0" smtClean="0"/>
              <a:t>” section. If internet access is available, ask students to find the answers to the questions on Actividad 3 (As an alternative, assign the questions as a homework assignment). Discuss the answers with the class and briefly review some historical facts of Spain. </a:t>
            </a:r>
            <a:endParaRPr lang="en-US" dirty="0"/>
          </a:p>
        </p:txBody>
      </p:sp>
      <p:sp>
        <p:nvSpPr>
          <p:cNvPr id="4" name="Slide Number Placeholder 3"/>
          <p:cNvSpPr>
            <a:spLocks noGrp="1"/>
          </p:cNvSpPr>
          <p:nvPr>
            <p:ph type="sldNum" sz="quarter" idx="10"/>
          </p:nvPr>
        </p:nvSpPr>
        <p:spPr/>
        <p:txBody>
          <a:bodyPr/>
          <a:lstStyle/>
          <a:p>
            <a:fld id="{3D18AD9A-5606-4991-B7B3-7895E63B6037}"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Page 46</a:t>
            </a:r>
          </a:p>
          <a:p>
            <a:r>
              <a:rPr lang="en-US" dirty="0" smtClean="0"/>
              <a:t>Suggestions</a:t>
            </a:r>
          </a:p>
          <a:p>
            <a:r>
              <a:rPr lang="en-US" dirty="0" smtClean="0"/>
              <a:t>Actividad</a:t>
            </a:r>
            <a:r>
              <a:rPr lang="en-US" baseline="0" dirty="0" smtClean="0"/>
              <a:t> 4: Check that students use the </a:t>
            </a:r>
            <a:r>
              <a:rPr lang="en-US" i="1" baseline="0" dirty="0" err="1" smtClean="0"/>
              <a:t>preterite</a:t>
            </a:r>
            <a:r>
              <a:rPr lang="en-US" baseline="0" dirty="0" smtClean="0"/>
              <a:t>  by providing complete sentences in their answers. e.g. Colón </a:t>
            </a:r>
            <a:r>
              <a:rPr lang="en-US" baseline="0" dirty="0" err="1" smtClean="0"/>
              <a:t>llegó</a:t>
            </a:r>
            <a:r>
              <a:rPr lang="en-US" baseline="0" dirty="0" smtClean="0"/>
              <a:t> en 1492. </a:t>
            </a:r>
          </a:p>
          <a:p>
            <a:endParaRPr lang="en-US" baseline="0" dirty="0" smtClean="0"/>
          </a:p>
          <a:p>
            <a:r>
              <a:rPr lang="en-US" baseline="0" dirty="0" smtClean="0"/>
              <a:t>Actividad 5: As a follow up to this activity, divide the class up in two teams and organize a trivia contest about US history. Each team should get together and select the questions that they want to ask to the opposite team and the number of points they want to assign to each question based on the degree of difficulty. In order to encourage them to use the </a:t>
            </a:r>
            <a:r>
              <a:rPr lang="en-US" i="1" baseline="0" dirty="0" err="1" smtClean="0"/>
              <a:t>preterite</a:t>
            </a:r>
            <a:r>
              <a:rPr lang="en-US" i="1" baseline="0" dirty="0" smtClean="0"/>
              <a:t>, </a:t>
            </a:r>
            <a:r>
              <a:rPr lang="en-US" baseline="0" dirty="0" smtClean="0"/>
              <a:t>establish as a rule that all answers must be provided using a complete sentence. </a:t>
            </a:r>
            <a:endParaRPr lang="en-US" dirty="0"/>
          </a:p>
        </p:txBody>
      </p:sp>
      <p:sp>
        <p:nvSpPr>
          <p:cNvPr id="4" name="Slide Number Placeholder 3"/>
          <p:cNvSpPr>
            <a:spLocks noGrp="1"/>
          </p:cNvSpPr>
          <p:nvPr>
            <p:ph type="sldNum" sz="quarter" idx="10"/>
          </p:nvPr>
        </p:nvSpPr>
        <p:spPr/>
        <p:txBody>
          <a:bodyPr/>
          <a:lstStyle/>
          <a:p>
            <a:fld id="{3D18AD9A-5606-4991-B7B3-7895E63B6037}"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Page 46</a:t>
            </a:r>
          </a:p>
          <a:p>
            <a:r>
              <a:rPr lang="en-US" dirty="0" smtClean="0"/>
              <a:t>Suggestions:</a:t>
            </a:r>
          </a:p>
          <a:p>
            <a:r>
              <a:rPr lang="en-US" dirty="0" smtClean="0"/>
              <a:t>Actividad 6: This practice activity may be done before completing Actividad 6 (page 49) on the textbook. </a:t>
            </a:r>
            <a:endParaRPr lang="en-US" dirty="0"/>
          </a:p>
        </p:txBody>
      </p:sp>
      <p:sp>
        <p:nvSpPr>
          <p:cNvPr id="4" name="Slide Number Placeholder 3"/>
          <p:cNvSpPr>
            <a:spLocks noGrp="1"/>
          </p:cNvSpPr>
          <p:nvPr>
            <p:ph type="sldNum" sz="quarter" idx="10"/>
          </p:nvPr>
        </p:nvSpPr>
        <p:spPr/>
        <p:txBody>
          <a:bodyPr/>
          <a:lstStyle/>
          <a:p>
            <a:fld id="{3D18AD9A-5606-4991-B7B3-7895E63B6037}"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Pages 49-50</a:t>
            </a:r>
            <a:endParaRPr lang="en-US" dirty="0"/>
          </a:p>
        </p:txBody>
      </p:sp>
      <p:sp>
        <p:nvSpPr>
          <p:cNvPr id="4" name="Slide Number Placeholder 3"/>
          <p:cNvSpPr>
            <a:spLocks noGrp="1"/>
          </p:cNvSpPr>
          <p:nvPr>
            <p:ph type="sldNum" sz="quarter" idx="10"/>
          </p:nvPr>
        </p:nvSpPr>
        <p:spPr/>
        <p:txBody>
          <a:bodyPr/>
          <a:lstStyle/>
          <a:p>
            <a:fld id="{3D18AD9A-5606-4991-B7B3-7895E63B6037}"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noProof="0" dirty="0" smtClean="0"/>
              <a:t>Page 51</a:t>
            </a:r>
          </a:p>
          <a:p>
            <a:r>
              <a:rPr lang="en-US" noProof="0" dirty="0" smtClean="0"/>
              <a:t>Suggestions:</a:t>
            </a:r>
          </a:p>
          <a:p>
            <a:r>
              <a:rPr lang="en-US" noProof="0" dirty="0" smtClean="0"/>
              <a:t>Actividad</a:t>
            </a:r>
            <a:r>
              <a:rPr lang="en-US" baseline="0" noProof="0" dirty="0" smtClean="0"/>
              <a:t> 9: As an option p</a:t>
            </a:r>
            <a:r>
              <a:rPr lang="en-US" noProof="0" dirty="0" smtClean="0"/>
              <a:t>rovide a more detailed context for the story</a:t>
            </a:r>
            <a:r>
              <a:rPr lang="en-US" baseline="0" noProof="0" dirty="0" smtClean="0"/>
              <a:t> (e.g. an expensive diamond is missing from you boss's office safe…). After the group practice, select one or two groups to role-play the situation in front of the class. </a:t>
            </a:r>
            <a:endParaRPr lang="en-US" noProof="0" dirty="0"/>
          </a:p>
        </p:txBody>
      </p:sp>
      <p:sp>
        <p:nvSpPr>
          <p:cNvPr id="4" name="Slide Number Placeholder 3"/>
          <p:cNvSpPr>
            <a:spLocks noGrp="1"/>
          </p:cNvSpPr>
          <p:nvPr>
            <p:ph type="sldNum" sz="quarter" idx="10"/>
          </p:nvPr>
        </p:nvSpPr>
        <p:spPr/>
        <p:txBody>
          <a:bodyPr/>
          <a:lstStyle/>
          <a:p>
            <a:fld id="{3D18AD9A-5606-4991-B7B3-7895E63B6037}"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Pages</a:t>
            </a:r>
            <a:r>
              <a:rPr lang="en-US" baseline="0" dirty="0" smtClean="0"/>
              <a:t> 51-52</a:t>
            </a:r>
            <a:endParaRPr lang="en-US" dirty="0" smtClean="0"/>
          </a:p>
          <a:p>
            <a:r>
              <a:rPr lang="en-US" dirty="0" smtClean="0"/>
              <a:t>Suggestions:</a:t>
            </a:r>
          </a:p>
          <a:p>
            <a:r>
              <a:rPr lang="en-US" dirty="0" smtClean="0"/>
              <a:t>Actividad 10: As a follow up, ask general</a:t>
            </a:r>
            <a:r>
              <a:rPr lang="en-US" baseline="0" dirty="0" smtClean="0"/>
              <a:t> questions to the class. Provide examples using affirmative and negative sentences (e.g. </a:t>
            </a:r>
            <a:r>
              <a:rPr lang="en-US" baseline="0" dirty="0" err="1" smtClean="0"/>
              <a:t>Hace</a:t>
            </a:r>
            <a:r>
              <a:rPr lang="en-US" baseline="0" dirty="0" smtClean="0"/>
              <a:t> dos </a:t>
            </a:r>
            <a:r>
              <a:rPr lang="en-US" baseline="0" dirty="0" err="1" smtClean="0"/>
              <a:t>días</a:t>
            </a:r>
            <a:r>
              <a:rPr lang="en-US" baseline="0" dirty="0" smtClean="0"/>
              <a:t> </a:t>
            </a:r>
            <a:r>
              <a:rPr lang="en-US" baseline="0" dirty="0" err="1" smtClean="0"/>
              <a:t>que</a:t>
            </a:r>
            <a:r>
              <a:rPr lang="en-US" baseline="0" dirty="0" smtClean="0"/>
              <a:t>…./</a:t>
            </a:r>
            <a:r>
              <a:rPr lang="en-US" baseline="0" dirty="0" err="1" smtClean="0"/>
              <a:t>Hace</a:t>
            </a:r>
            <a:r>
              <a:rPr lang="en-US" baseline="0" dirty="0" smtClean="0"/>
              <a:t> dos </a:t>
            </a:r>
            <a:r>
              <a:rPr lang="en-US" baseline="0" dirty="0" err="1" smtClean="0"/>
              <a:t>días</a:t>
            </a:r>
            <a:r>
              <a:rPr lang="en-US" baseline="0" dirty="0" smtClean="0"/>
              <a:t> </a:t>
            </a:r>
            <a:r>
              <a:rPr lang="en-US" baseline="0" dirty="0" err="1" smtClean="0"/>
              <a:t>que</a:t>
            </a:r>
            <a:r>
              <a:rPr lang="en-US" baseline="0" dirty="0" smtClean="0"/>
              <a:t> no…).</a:t>
            </a:r>
            <a:endParaRPr lang="en-US" dirty="0"/>
          </a:p>
        </p:txBody>
      </p:sp>
      <p:sp>
        <p:nvSpPr>
          <p:cNvPr id="4" name="Slide Number Placeholder 3"/>
          <p:cNvSpPr>
            <a:spLocks noGrp="1"/>
          </p:cNvSpPr>
          <p:nvPr>
            <p:ph type="sldNum" sz="quarter" idx="10"/>
          </p:nvPr>
        </p:nvSpPr>
        <p:spPr/>
        <p:txBody>
          <a:bodyPr/>
          <a:lstStyle/>
          <a:p>
            <a:fld id="{3D18AD9A-5606-4991-B7B3-7895E63B6037}"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Page 53</a:t>
            </a:r>
          </a:p>
          <a:p>
            <a:r>
              <a:rPr lang="en-US" dirty="0" smtClean="0"/>
              <a:t>Suggestions: </a:t>
            </a:r>
          </a:p>
          <a:p>
            <a:r>
              <a:rPr lang="en-US" dirty="0" smtClean="0"/>
              <a:t>Actividad 11: As a follow up activity give</a:t>
            </a:r>
            <a:r>
              <a:rPr lang="en-US" baseline="0" dirty="0" smtClean="0"/>
              <a:t> some students the opportunity to tell the class what they the day before. </a:t>
            </a:r>
            <a:endParaRPr lang="en-US" dirty="0"/>
          </a:p>
        </p:txBody>
      </p:sp>
      <p:sp>
        <p:nvSpPr>
          <p:cNvPr id="4" name="Slide Number Placeholder 3"/>
          <p:cNvSpPr>
            <a:spLocks noGrp="1"/>
          </p:cNvSpPr>
          <p:nvPr>
            <p:ph type="sldNum" sz="quarter" idx="10"/>
          </p:nvPr>
        </p:nvSpPr>
        <p:spPr/>
        <p:txBody>
          <a:bodyPr/>
          <a:lstStyle/>
          <a:p>
            <a:fld id="{3D18AD9A-5606-4991-B7B3-7895E63B6037}"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DDFDF6E-1860-46EF-B000-20E37A20DFC0}" type="datetimeFigureOut">
              <a:rPr lang="en-US" smtClean="0"/>
              <a:pPr/>
              <a:t>9/9/2013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AEE342-1EC7-491F-A34A-56257B18503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DFDF6E-1860-46EF-B000-20E37A20DFC0}" type="datetimeFigureOut">
              <a:rPr lang="en-US" smtClean="0"/>
              <a:pPr/>
              <a:t>9/9/2013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AEE342-1EC7-491F-A34A-56257B18503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DFDF6E-1860-46EF-B000-20E37A20DFC0}" type="datetimeFigureOut">
              <a:rPr lang="en-US" smtClean="0"/>
              <a:pPr/>
              <a:t>9/9/2013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AEE342-1EC7-491F-A34A-56257B18503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DFDF6E-1860-46EF-B000-20E37A20DFC0}" type="datetimeFigureOut">
              <a:rPr lang="en-US" smtClean="0"/>
              <a:pPr/>
              <a:t>9/9/2013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AEE342-1EC7-491F-A34A-56257B18503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DDFDF6E-1860-46EF-B000-20E37A20DFC0}" type="datetimeFigureOut">
              <a:rPr lang="en-US" smtClean="0"/>
              <a:pPr/>
              <a:t>9/9/2013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AEE342-1EC7-491F-A34A-56257B18503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DDFDF6E-1860-46EF-B000-20E37A20DFC0}" type="datetimeFigureOut">
              <a:rPr lang="en-US" smtClean="0"/>
              <a:pPr/>
              <a:t>9/9/2013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AEE342-1EC7-491F-A34A-56257B18503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DDFDF6E-1860-46EF-B000-20E37A20DFC0}" type="datetimeFigureOut">
              <a:rPr lang="en-US" smtClean="0"/>
              <a:pPr/>
              <a:t>9/9/2013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AEE342-1EC7-491F-A34A-56257B18503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DDFDF6E-1860-46EF-B000-20E37A20DFC0}" type="datetimeFigureOut">
              <a:rPr lang="en-US" smtClean="0"/>
              <a:pPr/>
              <a:t>9/9/2013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AEE342-1EC7-491F-A34A-56257B18503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DFDF6E-1860-46EF-B000-20E37A20DFC0}" type="datetimeFigureOut">
              <a:rPr lang="en-US" smtClean="0"/>
              <a:pPr/>
              <a:t>9/9/2013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AEE342-1EC7-491F-A34A-56257B18503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DFDF6E-1860-46EF-B000-20E37A20DFC0}" type="datetimeFigureOut">
              <a:rPr lang="en-US" smtClean="0"/>
              <a:pPr/>
              <a:t>9/9/2013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AEE342-1EC7-491F-A34A-56257B18503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DFDF6E-1860-46EF-B000-20E37A20DFC0}" type="datetimeFigureOut">
              <a:rPr lang="en-US" smtClean="0"/>
              <a:pPr/>
              <a:t>9/9/2013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AEE342-1EC7-491F-A34A-56257B18503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DFDF6E-1860-46EF-B000-20E37A20DFC0}" type="datetimeFigureOut">
              <a:rPr lang="en-US" smtClean="0"/>
              <a:pPr/>
              <a:t>9/9/2013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AEE342-1EC7-491F-A34A-56257B18503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23.emf"/><Relationship Id="rId5" Type="http://schemas.openxmlformats.org/officeDocument/2006/relationships/image" Target="../media/image15.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95400" cy="6858000"/>
          </a:xfrm>
          <a:prstGeom prst="rect">
            <a:avLst/>
          </a:prstGeom>
          <a:blipFill>
            <a:blip r:embed="rId3" cstate="prin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61552" t="19584" r="17655" b="15552"/>
          <a:stretch/>
        </p:blipFill>
        <p:spPr bwMode="auto">
          <a:xfrm>
            <a:off x="1327245" y="1"/>
            <a:ext cx="7816755"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p:nvPr/>
        </p:nvPicPr>
        <p:blipFill>
          <a:blip r:embed="rId5" cstate="print">
            <a:duotone>
              <a:prstClr val="black"/>
              <a:schemeClr val="accent3">
                <a:tint val="45000"/>
                <a:satMod val="400000"/>
              </a:schemeClr>
            </a:duotone>
          </a:blip>
          <a:srcRect l="31967" t="44292" r="22934" b="39270"/>
          <a:stretch>
            <a:fillRect/>
          </a:stretch>
        </p:blipFill>
        <p:spPr bwMode="auto">
          <a:xfrm>
            <a:off x="2667000" y="6231085"/>
            <a:ext cx="5486400" cy="609600"/>
          </a:xfrm>
          <a:prstGeom prst="rect">
            <a:avLst/>
          </a:prstGeom>
          <a:ln w="38100" cap="sq">
            <a:solidFill>
              <a:schemeClr val="bg2">
                <a:lumMod val="25000"/>
              </a:schemeClr>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5562600" y="0"/>
            <a:ext cx="3581400" cy="6858000"/>
          </a:xfrm>
          <a:solidFill>
            <a:srgbClr val="FFCC00"/>
          </a:solidFill>
        </p:spPr>
        <p:txBody>
          <a:bodyPr>
            <a:normAutofit/>
          </a:bodyPr>
          <a:lstStyle/>
          <a:p>
            <a:pPr>
              <a:buNone/>
            </a:pPr>
            <a:r>
              <a:rPr lang="en-US" sz="2000" b="1" dirty="0" smtClean="0">
                <a:latin typeface="+mj-lt"/>
              </a:rPr>
              <a:t>Actividad 12</a:t>
            </a:r>
          </a:p>
          <a:p>
            <a:pPr>
              <a:buNone/>
            </a:pPr>
            <a:endParaRPr lang="en-US" sz="2000" b="1" dirty="0" smtClean="0">
              <a:latin typeface="+mj-lt"/>
            </a:endParaRPr>
          </a:p>
          <a:p>
            <a:pPr marL="0" indent="0">
              <a:buNone/>
            </a:pPr>
            <a:r>
              <a:rPr lang="es-US" sz="2000" dirty="0" smtClean="0">
                <a:latin typeface="+mj-lt"/>
              </a:rPr>
              <a:t>La Alhambra, es una de las atracciones turísticas más visitadas en España. Investiga en internet y aprende más sobre este lugar. </a:t>
            </a:r>
          </a:p>
          <a:p>
            <a:pPr marL="0" indent="0">
              <a:buNone/>
            </a:pPr>
            <a:r>
              <a:rPr lang="es-US" sz="2000" dirty="0" smtClean="0">
                <a:latin typeface="+mj-lt"/>
              </a:rPr>
              <a:t>Responde las siguientes preguntas:</a:t>
            </a:r>
          </a:p>
          <a:p>
            <a:pPr marL="457200" indent="-457200">
              <a:buAutoNum type="arabicPeriod"/>
            </a:pPr>
            <a:r>
              <a:rPr lang="es-US" sz="2000" dirty="0" smtClean="0">
                <a:latin typeface="+mj-lt"/>
                <a:cs typeface="Times New Roman"/>
              </a:rPr>
              <a:t>¿Dónde está situada la Alhambra?</a:t>
            </a:r>
          </a:p>
          <a:p>
            <a:pPr marL="457200" indent="-457200">
              <a:buAutoNum type="arabicPeriod"/>
            </a:pPr>
            <a:r>
              <a:rPr lang="es-US" sz="2000" dirty="0" smtClean="0">
                <a:latin typeface="+mj-lt"/>
                <a:cs typeface="Times New Roman"/>
              </a:rPr>
              <a:t>¿Quiénes construyeron estás fortaleza?</a:t>
            </a:r>
          </a:p>
          <a:p>
            <a:pPr marL="457200" indent="-457200">
              <a:buAutoNum type="arabicPeriod"/>
            </a:pPr>
            <a:r>
              <a:rPr lang="es-US" sz="2000" dirty="0" smtClean="0">
                <a:latin typeface="+mj-lt"/>
                <a:cs typeface="Times New Roman"/>
              </a:rPr>
              <a:t>¿Qué significa su nombre? ¿Con qué color se asocia?</a:t>
            </a:r>
          </a:p>
          <a:p>
            <a:pPr marL="457200" indent="-457200">
              <a:buNone/>
            </a:pPr>
            <a:endParaRPr lang="en-US" sz="2000" dirty="0" smtClean="0">
              <a:latin typeface="Times New Roman"/>
              <a:cs typeface="Times New Roman"/>
            </a:endParaRPr>
          </a:p>
          <a:p>
            <a:pPr marL="457200" indent="-457200">
              <a:buAutoNum type="arabicPeriod"/>
            </a:pPr>
            <a:endParaRPr lang="en-US" sz="2000" dirty="0" smtClean="0">
              <a:latin typeface="+mj-lt"/>
            </a:endParaRPr>
          </a:p>
          <a:p>
            <a:pPr marL="0" indent="0">
              <a:buNone/>
            </a:pPr>
            <a:endParaRPr lang="en-US" sz="2000" dirty="0" smtClean="0">
              <a:latin typeface="+mj-lt"/>
            </a:endParaRPr>
          </a:p>
          <a:p>
            <a:pPr marL="0" indent="0">
              <a:buNone/>
            </a:pPr>
            <a:endParaRPr lang="en-US" sz="2000" b="1" dirty="0" smtClean="0">
              <a:latin typeface="+mj-lt"/>
            </a:endParaRPr>
          </a:p>
          <a:p>
            <a:pPr marL="0" indent="0">
              <a:buNone/>
            </a:pPr>
            <a:endParaRPr lang="en-US" sz="2000" dirty="0" smtClean="0">
              <a:latin typeface="+mj-lt"/>
              <a:cs typeface="Times New Roman"/>
            </a:endParaRPr>
          </a:p>
          <a:p>
            <a:pPr marL="0" indent="0">
              <a:buFontTx/>
              <a:buChar char="-"/>
            </a:pPr>
            <a:endParaRPr lang="en-US" sz="1800" dirty="0" smtClean="0">
              <a:latin typeface="Times New Roman"/>
              <a:cs typeface="Times New Roman"/>
            </a:endParaRPr>
          </a:p>
          <a:p>
            <a:pPr marL="0" indent="0">
              <a:buNone/>
            </a:pPr>
            <a:endParaRPr lang="en-US" sz="1800" dirty="0"/>
          </a:p>
        </p:txBody>
      </p:sp>
      <p:sp>
        <p:nvSpPr>
          <p:cNvPr id="5" name="Rectangle 4"/>
          <p:cNvSpPr/>
          <p:nvPr/>
        </p:nvSpPr>
        <p:spPr>
          <a:xfrm>
            <a:off x="0" y="0"/>
            <a:ext cx="990600" cy="6858000"/>
          </a:xfrm>
          <a:prstGeom prst="rect">
            <a:avLst/>
          </a:prstGeom>
          <a:blipFill>
            <a:blip r:embed="rId3" cstate="prin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p:cNvPicPr>
            <a:picLocks noGrp="1" noChangeAspect="1" noChangeArrowheads="1"/>
          </p:cNvPicPr>
          <p:nvPr>
            <p:ph sz="half" idx="1"/>
          </p:nvPr>
        </p:nvPicPr>
        <p:blipFill>
          <a:blip r:embed="rId4" cstate="print"/>
          <a:srcRect l="21934" t="23362" r="28714" b="6553"/>
          <a:stretch>
            <a:fillRect/>
          </a:stretch>
        </p:blipFill>
        <p:spPr bwMode="auto">
          <a:xfrm>
            <a:off x="1156854" y="838200"/>
            <a:ext cx="4329545" cy="4343400"/>
          </a:xfrm>
          <a:prstGeom prst="rect">
            <a:avLst/>
          </a:prstGeom>
          <a:ln w="38100" cap="sq">
            <a:solidFill>
              <a:schemeClr val="bg2">
                <a:lumMod val="25000"/>
              </a:schemeClr>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1600200" y="228600"/>
            <a:ext cx="3048000" cy="461665"/>
          </a:xfrm>
          <a:prstGeom prst="rect">
            <a:avLst/>
          </a:prstGeom>
          <a:noFill/>
        </p:spPr>
        <p:txBody>
          <a:bodyPr wrap="square" rtlCol="0">
            <a:spAutoFit/>
          </a:bodyPr>
          <a:lstStyle/>
          <a:p>
            <a:pPr algn="ctr"/>
            <a:r>
              <a:rPr lang="es-US" sz="2400" dirty="0" smtClean="0"/>
              <a:t>La Alhambra</a:t>
            </a:r>
            <a:endParaRPr lang="es-US" sz="2400" dirty="0"/>
          </a:p>
        </p:txBody>
      </p:sp>
      <p:pic>
        <p:nvPicPr>
          <p:cNvPr id="9" name="Picture 8"/>
          <p:cNvPicPr/>
          <p:nvPr/>
        </p:nvPicPr>
        <p:blipFill>
          <a:blip r:embed="rId5" cstate="print"/>
          <a:srcRect l="28251" t="75571" r="5952" b="13242"/>
          <a:stretch>
            <a:fillRect/>
          </a:stretch>
        </p:blipFill>
        <p:spPr bwMode="auto">
          <a:xfrm>
            <a:off x="990600" y="6553200"/>
            <a:ext cx="4572000" cy="304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 calcmode="lin" valueType="num">
                                      <p:cBhvr additive="base">
                                        <p:cTn id="2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anim calcmode="lin" valueType="num">
                                      <p:cBhvr additive="base">
                                        <p:cTn id="29"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 calcmode="lin" valueType="num">
                                      <p:cBhvr additive="base">
                                        <p:cTn id="3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990600" y="1981200"/>
            <a:ext cx="8153400" cy="4876800"/>
          </a:xfrm>
          <a:solidFill>
            <a:srgbClr val="FFCC00"/>
          </a:solidFill>
          <a:ln w="19050">
            <a:solidFill>
              <a:schemeClr val="bg2">
                <a:lumMod val="25000"/>
              </a:schemeClr>
            </a:solidFill>
          </a:ln>
        </p:spPr>
        <p:txBody>
          <a:bodyPr>
            <a:normAutofit/>
          </a:bodyPr>
          <a:lstStyle/>
          <a:p>
            <a:pPr>
              <a:buNone/>
            </a:pPr>
            <a:endParaRPr lang="en-US" sz="2000" b="1" dirty="0" smtClean="0"/>
          </a:p>
          <a:p>
            <a:pPr>
              <a:buNone/>
            </a:pPr>
            <a:r>
              <a:rPr lang="es-US" sz="2000" b="1" dirty="0" smtClean="0"/>
              <a:t>Actividad 13</a:t>
            </a:r>
          </a:p>
          <a:p>
            <a:pPr marL="0" indent="0">
              <a:buNone/>
            </a:pPr>
            <a:r>
              <a:rPr lang="es-US" sz="2000" dirty="0" smtClean="0"/>
              <a:t>Trabaja con un compañero de clase. </a:t>
            </a:r>
            <a:r>
              <a:rPr lang="es-US" sz="2000" dirty="0" smtClean="0">
                <a:latin typeface="Times New Roman"/>
                <a:cs typeface="Times New Roman"/>
              </a:rPr>
              <a:t>¿</a:t>
            </a:r>
            <a:r>
              <a:rPr lang="es-US" sz="2000" dirty="0" smtClean="0"/>
              <a:t>Qué expresión usarías con cada una de las siguientes situaciones?</a:t>
            </a:r>
          </a:p>
          <a:p>
            <a:pPr marL="0" indent="0">
              <a:buNone/>
            </a:pPr>
            <a:endParaRPr lang="es-US" sz="2000" dirty="0" smtClean="0"/>
          </a:p>
          <a:p>
            <a:pPr marL="0" indent="0">
              <a:buNone/>
            </a:pPr>
            <a:endParaRPr lang="es-US" sz="2000" dirty="0" smtClean="0"/>
          </a:p>
          <a:p>
            <a:pPr marL="457200" indent="-457200">
              <a:buNone/>
            </a:pPr>
            <a:endParaRPr lang="es-US" sz="2000" dirty="0" smtClean="0"/>
          </a:p>
          <a:p>
            <a:pPr marL="0" indent="0">
              <a:buNone/>
            </a:pPr>
            <a:endParaRPr lang="es-US" sz="2000" b="1" dirty="0" smtClean="0"/>
          </a:p>
          <a:p>
            <a:pPr marL="0" indent="0">
              <a:buNone/>
            </a:pPr>
            <a:endParaRPr lang="es-US" sz="1800" dirty="0" smtClean="0">
              <a:latin typeface="Times New Roman"/>
              <a:cs typeface="Times New Roman"/>
            </a:endParaRPr>
          </a:p>
          <a:p>
            <a:pPr marL="0" indent="0">
              <a:buFontTx/>
              <a:buChar char="-"/>
            </a:pPr>
            <a:endParaRPr lang="es-US" sz="1800" dirty="0" smtClean="0">
              <a:latin typeface="Times New Roman"/>
              <a:cs typeface="Times New Roman"/>
            </a:endParaRPr>
          </a:p>
          <a:p>
            <a:pPr marL="0" indent="0">
              <a:buNone/>
            </a:pPr>
            <a:endParaRPr lang="en-US" sz="1800" dirty="0"/>
          </a:p>
        </p:txBody>
      </p:sp>
      <p:sp>
        <p:nvSpPr>
          <p:cNvPr id="5" name="Rectangle 4"/>
          <p:cNvSpPr/>
          <p:nvPr/>
        </p:nvSpPr>
        <p:spPr>
          <a:xfrm>
            <a:off x="0" y="0"/>
            <a:ext cx="990600" cy="6858000"/>
          </a:xfrm>
          <a:prstGeom prst="rect">
            <a:avLst/>
          </a:prstGeom>
          <a:blipFill>
            <a:blip r:embed="rId3" cstate="prin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p:cNvPicPr>
            <a:picLocks noGrp="1" noChangeAspect="1" noChangeArrowheads="1"/>
          </p:cNvPicPr>
          <p:nvPr>
            <p:ph sz="half" idx="1"/>
          </p:nvPr>
        </p:nvPicPr>
        <p:blipFill>
          <a:blip r:embed="rId4" cstate="print"/>
          <a:srcRect l="23729" t="24375" r="28813" b="34781"/>
          <a:stretch>
            <a:fillRect/>
          </a:stretch>
        </p:blipFill>
        <p:spPr bwMode="auto">
          <a:xfrm>
            <a:off x="1066800" y="0"/>
            <a:ext cx="8077200" cy="2133600"/>
          </a:xfrm>
          <a:prstGeom prst="rect">
            <a:avLst/>
          </a:prstGeom>
          <a:solidFill>
            <a:schemeClr val="bg2">
              <a:lumMod val="50000"/>
            </a:schemeClr>
          </a:solidFill>
          <a:ln w="9525">
            <a:noFill/>
            <a:miter lim="800000"/>
            <a:headEnd/>
            <a:tailEnd/>
          </a:ln>
        </p:spPr>
      </p:pic>
      <p:pic>
        <p:nvPicPr>
          <p:cNvPr id="6" name="Picture 5"/>
          <p:cNvPicPr/>
          <p:nvPr/>
        </p:nvPicPr>
        <p:blipFill>
          <a:blip r:embed="rId5" cstate="print"/>
          <a:srcRect l="29481" t="81164" r="5952" b="13242"/>
          <a:stretch>
            <a:fillRect/>
          </a:stretch>
        </p:blipFill>
        <p:spPr bwMode="auto">
          <a:xfrm>
            <a:off x="990600" y="1676400"/>
            <a:ext cx="8153400" cy="533400"/>
          </a:xfrm>
          <a:prstGeom prst="rect">
            <a:avLst/>
          </a:prstGeom>
          <a:noFill/>
          <a:ln w="9525">
            <a:noFill/>
            <a:miter lim="800000"/>
            <a:headEnd/>
            <a:tailEnd/>
          </a:ln>
        </p:spPr>
      </p:pic>
      <p:sp>
        <p:nvSpPr>
          <p:cNvPr id="7" name="Rounded Rectangular Callout 6"/>
          <p:cNvSpPr/>
          <p:nvPr/>
        </p:nvSpPr>
        <p:spPr>
          <a:xfrm>
            <a:off x="1371600" y="3581400"/>
            <a:ext cx="3276600" cy="1143000"/>
          </a:xfrm>
          <a:prstGeom prst="wedgeRoundRectCallout">
            <a:avLst>
              <a:gd name="adj1" fmla="val 68662"/>
              <a:gd name="adj2" fmla="val 76293"/>
              <a:gd name="adj3" fmla="val 16667"/>
            </a:avLst>
          </a:prstGeom>
          <a:solidFill>
            <a:schemeClr val="bg2">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S" dirty="0" smtClean="0"/>
          </a:p>
          <a:p>
            <a:pPr algn="ctr"/>
            <a:r>
              <a:rPr lang="es-US" dirty="0" smtClean="0"/>
              <a:t>Voy a contártelo todo. Primero fui a visitar a Juanita, luego fuimos al cine y comimos en una pizzería.</a:t>
            </a:r>
          </a:p>
          <a:p>
            <a:pPr algn="ctr"/>
            <a:endParaRPr lang="es-US" dirty="0"/>
          </a:p>
        </p:txBody>
      </p:sp>
      <p:sp>
        <p:nvSpPr>
          <p:cNvPr id="8" name="Rounded Rectangular Callout 7"/>
          <p:cNvSpPr/>
          <p:nvPr/>
        </p:nvSpPr>
        <p:spPr>
          <a:xfrm>
            <a:off x="5486400" y="3429000"/>
            <a:ext cx="3124200" cy="1066800"/>
          </a:xfrm>
          <a:prstGeom prst="wedgeRoundRectCallout">
            <a:avLst>
              <a:gd name="adj1" fmla="val -143"/>
              <a:gd name="adj2" fmla="val 74323"/>
              <a:gd name="adj3" fmla="val 16667"/>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US" dirty="0" smtClean="0"/>
              <a:t>Acabo de recibir la calificación de mi examen. Saqué  A+</a:t>
            </a:r>
            <a:endParaRPr lang="es-US" dirty="0"/>
          </a:p>
        </p:txBody>
      </p:sp>
      <p:sp>
        <p:nvSpPr>
          <p:cNvPr id="9" name="Oval Callout 8"/>
          <p:cNvSpPr/>
          <p:nvPr/>
        </p:nvSpPr>
        <p:spPr>
          <a:xfrm>
            <a:off x="1371600" y="5029200"/>
            <a:ext cx="2895600" cy="1447800"/>
          </a:xfrm>
          <a:prstGeom prst="wedgeEllipseCallout">
            <a:avLst>
              <a:gd name="adj1" fmla="val -36046"/>
              <a:gd name="adj2" fmla="val 71211"/>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US" dirty="0" smtClean="0"/>
              <a:t>El fin de semana pasado  salimos a bailar con unos amigos de mi universidad. </a:t>
            </a:r>
            <a:endParaRPr lang="es-US" dirty="0"/>
          </a:p>
        </p:txBody>
      </p:sp>
      <p:sp>
        <p:nvSpPr>
          <p:cNvPr id="10" name="Rounded Rectangular Callout 9"/>
          <p:cNvSpPr/>
          <p:nvPr/>
        </p:nvSpPr>
        <p:spPr>
          <a:xfrm>
            <a:off x="5334000" y="5181600"/>
            <a:ext cx="3352800" cy="1219200"/>
          </a:xfrm>
          <a:prstGeom prst="wedgeRoundRectCallout">
            <a:avLst>
              <a:gd name="adj1" fmla="val 8132"/>
              <a:gd name="adj2" fmla="val 80604"/>
              <a:gd name="adj3" fmla="val 16667"/>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US" dirty="0" smtClean="0"/>
              <a:t>A Lucy se le perdió la billetera con todos  los documentos y tarjetas del  banco. </a:t>
            </a:r>
            <a:endParaRPr lang="es-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bg/>
                                          </p:spTgt>
                                        </p:tgtEl>
                                        <p:attrNameLst>
                                          <p:attrName>style.visibility</p:attrName>
                                        </p:attrNameLst>
                                      </p:cBhvr>
                                      <p:to>
                                        <p:strVal val="visible"/>
                                      </p:to>
                                    </p:set>
                                    <p:anim calcmode="lin" valueType="num">
                                      <p:cBhvr additive="base">
                                        <p:cTn id="11" dur="500" fill="hold"/>
                                        <p:tgtEl>
                                          <p:spTgt spid="4">
                                            <p:bg/>
                                          </p:spTgt>
                                        </p:tgtEl>
                                        <p:attrNameLst>
                                          <p:attrName>ppt_x</p:attrName>
                                        </p:attrNameLst>
                                      </p:cBhvr>
                                      <p:tavLst>
                                        <p:tav tm="0">
                                          <p:val>
                                            <p:strVal val="#ppt_x"/>
                                          </p:val>
                                        </p:tav>
                                        <p:tav tm="100000">
                                          <p:val>
                                            <p:strVal val="#ppt_x"/>
                                          </p:val>
                                        </p:tav>
                                      </p:tavLst>
                                    </p:anim>
                                    <p:anim calcmode="lin" valueType="num">
                                      <p:cBhvr additive="base">
                                        <p:cTn id="12" dur="500" fill="hold"/>
                                        <p:tgtEl>
                                          <p:spTgt spid="4">
                                            <p:bg/>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 calcmode="lin" valueType="num">
                                      <p:cBhvr additive="base">
                                        <p:cTn id="1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 calcmode="lin" valueType="num">
                                      <p:cBhvr additive="base">
                                        <p:cTn id="2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5181600" y="0"/>
            <a:ext cx="3962400" cy="6858000"/>
          </a:xfrm>
          <a:solidFill>
            <a:srgbClr val="FFCC00"/>
          </a:solidFill>
        </p:spPr>
        <p:txBody>
          <a:bodyPr>
            <a:normAutofit lnSpcReduction="10000"/>
          </a:bodyPr>
          <a:lstStyle/>
          <a:p>
            <a:pPr>
              <a:buNone/>
            </a:pPr>
            <a:r>
              <a:rPr lang="es-US" sz="2000" b="1" dirty="0" smtClean="0"/>
              <a:t>Actividad 14</a:t>
            </a:r>
          </a:p>
          <a:p>
            <a:pPr marL="0" indent="0">
              <a:buNone/>
            </a:pPr>
            <a:r>
              <a:rPr lang="es-US" sz="1800" dirty="0" smtClean="0"/>
              <a:t>Completa los espacios en blanco con la conjugación apropiada del verbo en </a:t>
            </a:r>
            <a:r>
              <a:rPr lang="es-US" sz="1800" u="sng" dirty="0" smtClean="0"/>
              <a:t>pluscuamperfecto</a:t>
            </a:r>
            <a:r>
              <a:rPr lang="es-US" sz="1800" dirty="0" smtClean="0"/>
              <a:t>. </a:t>
            </a:r>
          </a:p>
          <a:p>
            <a:pPr marL="0" indent="0">
              <a:buNone/>
            </a:pPr>
            <a:endParaRPr lang="es-US" sz="1800" dirty="0" smtClean="0"/>
          </a:p>
          <a:p>
            <a:pPr marL="0" indent="0">
              <a:buNone/>
            </a:pPr>
            <a:r>
              <a:rPr lang="es-US" sz="1800" dirty="0" smtClean="0"/>
              <a:t>El verano pasado yo visité la Alhambra, en España. Yo nunca </a:t>
            </a:r>
            <a:r>
              <a:rPr lang="es-US" sz="1800" b="1" u="sng" dirty="0" smtClean="0"/>
              <a:t>había visto </a:t>
            </a:r>
            <a:r>
              <a:rPr lang="es-US" sz="1800" dirty="0" smtClean="0"/>
              <a:t>(VER)  tantos lugares históricos. Cuando llegué al lugar nuestro guía ya _____________ (REPARTIR) los folletos con información y un mapa.  Una señora que ___________ (TERMINADO) el tour me regaló uno.  Cuando nosotros  ya ______________ (EMPEZADO)  nuestro tour, llegaron más turistas. Así que fue un poco caótico. Unos  chicos que  no _________________ (VISITADO) nunca España me hicieron preguntas sobre otros lugares turísticos. Yo les dije que _______________ (VER) muchas cosas interesantes en Madrid y Barcelona. Al final de la mañana yo no ____________ HACER) mucho porque el tour tomó mucho tiempo. </a:t>
            </a:r>
          </a:p>
          <a:p>
            <a:pPr marL="0" indent="0">
              <a:buNone/>
            </a:pPr>
            <a:endParaRPr lang="en-US" sz="1800" dirty="0" smtClean="0"/>
          </a:p>
          <a:p>
            <a:pPr marL="0" indent="0">
              <a:buNone/>
            </a:pPr>
            <a:endParaRPr lang="en-US" sz="2000" b="1" dirty="0" smtClean="0"/>
          </a:p>
          <a:p>
            <a:pPr marL="0" indent="0">
              <a:buNone/>
            </a:pPr>
            <a:endParaRPr lang="en-US" sz="1800" dirty="0" smtClean="0">
              <a:latin typeface="Times New Roman"/>
              <a:cs typeface="Times New Roman"/>
            </a:endParaRPr>
          </a:p>
          <a:p>
            <a:pPr marL="0" indent="0">
              <a:buFontTx/>
              <a:buChar char="-"/>
            </a:pPr>
            <a:endParaRPr lang="en-US" sz="1800" dirty="0" smtClean="0">
              <a:latin typeface="Times New Roman"/>
              <a:cs typeface="Times New Roman"/>
            </a:endParaRPr>
          </a:p>
          <a:p>
            <a:pPr marL="0" indent="0">
              <a:buNone/>
            </a:pPr>
            <a:endParaRPr lang="en-US" sz="1800" dirty="0"/>
          </a:p>
        </p:txBody>
      </p:sp>
      <p:sp>
        <p:nvSpPr>
          <p:cNvPr id="5" name="Rectangle 4"/>
          <p:cNvSpPr/>
          <p:nvPr/>
        </p:nvSpPr>
        <p:spPr>
          <a:xfrm>
            <a:off x="0" y="0"/>
            <a:ext cx="990600" cy="6858000"/>
          </a:xfrm>
          <a:prstGeom prst="rect">
            <a:avLst/>
          </a:prstGeom>
          <a:blipFill>
            <a:blip r:embed="rId3" cstate="prin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p:cNvPicPr>
            <a:picLocks noGrp="1" noChangeAspect="1" noChangeArrowheads="1"/>
          </p:cNvPicPr>
          <p:nvPr>
            <p:ph sz="half" idx="1"/>
          </p:nvPr>
        </p:nvPicPr>
        <p:blipFill>
          <a:blip r:embed="rId4" cstate="print"/>
          <a:srcRect l="33898" t="10894" r="26916" b="6040"/>
          <a:stretch>
            <a:fillRect/>
          </a:stretch>
        </p:blipFill>
        <p:spPr bwMode="auto">
          <a:xfrm>
            <a:off x="990600" y="0"/>
            <a:ext cx="4191000" cy="685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box(in)">
                                      <p:cBhvr>
                                        <p:cTn id="7" dur="5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219200" y="0"/>
            <a:ext cx="7924800" cy="6858000"/>
          </a:xfrm>
          <a:solidFill>
            <a:srgbClr val="FFCC00"/>
          </a:solidFill>
        </p:spPr>
        <p:txBody>
          <a:bodyPr/>
          <a:lstStyle/>
          <a:p>
            <a:pPr>
              <a:buNone/>
            </a:pPr>
            <a:r>
              <a:rPr lang="es-US" sz="2000" b="1" dirty="0" smtClean="0"/>
              <a:t>Actividad 15</a:t>
            </a:r>
          </a:p>
          <a:p>
            <a:pPr>
              <a:buNone/>
            </a:pPr>
            <a:r>
              <a:rPr lang="es-US" sz="2000" b="1" dirty="0" smtClean="0"/>
              <a:t>Tus primeros días en la universidad</a:t>
            </a:r>
          </a:p>
          <a:p>
            <a:pPr marL="0" indent="0">
              <a:buNone/>
            </a:pPr>
            <a:r>
              <a:rPr lang="es-US" sz="2000" dirty="0" smtClean="0">
                <a:latin typeface="Times New Roman"/>
                <a:cs typeface="Times New Roman"/>
              </a:rPr>
              <a:t>¿</a:t>
            </a:r>
            <a:r>
              <a:rPr lang="es-US" sz="2000" dirty="0" smtClean="0"/>
              <a:t>Recuerdas tu primer semestre en la universidad? Trabaja con un compañero de clase y hazle las siguientes preguntas?</a:t>
            </a:r>
          </a:p>
          <a:p>
            <a:pPr marL="0" indent="0">
              <a:buNone/>
            </a:pPr>
            <a:endParaRPr lang="es-US" sz="2000" dirty="0" smtClean="0"/>
          </a:p>
          <a:p>
            <a:pPr marL="0" indent="0">
              <a:buNone/>
            </a:pPr>
            <a:r>
              <a:rPr lang="es-US" sz="2000" dirty="0" smtClean="0"/>
              <a:t>El día que llegaste a la universidad por primera vez…..</a:t>
            </a:r>
          </a:p>
          <a:p>
            <a:pPr marL="0" indent="0">
              <a:buNone/>
            </a:pPr>
            <a:r>
              <a:rPr lang="es-US" sz="2000" dirty="0" smtClean="0"/>
              <a:t>….habías comprado todos tus libros de texto?</a:t>
            </a:r>
          </a:p>
          <a:p>
            <a:pPr marL="0" indent="0">
              <a:buNone/>
            </a:pPr>
            <a:r>
              <a:rPr lang="es-US" sz="2000" dirty="0" smtClean="0"/>
              <a:t>….habías tenido un(a) compañero(a) de cuarto antes?</a:t>
            </a:r>
          </a:p>
          <a:p>
            <a:pPr marL="0" indent="0">
              <a:buNone/>
            </a:pPr>
            <a:r>
              <a:rPr lang="es-US" sz="2000" dirty="0" smtClean="0"/>
              <a:t>….habías tomado clases de español antes?</a:t>
            </a:r>
          </a:p>
          <a:p>
            <a:pPr marL="0" indent="0">
              <a:buNone/>
            </a:pPr>
            <a:r>
              <a:rPr lang="es-US" sz="2000" dirty="0" smtClean="0"/>
              <a:t>….ya te habías matriculado en todas tus clases?</a:t>
            </a:r>
          </a:p>
          <a:p>
            <a:pPr marL="0" indent="0">
              <a:buNone/>
            </a:pPr>
            <a:r>
              <a:rPr lang="es-US" sz="2000" dirty="0" smtClean="0"/>
              <a:t>….habías pensado que ir a la universidad sería fácil?</a:t>
            </a:r>
          </a:p>
          <a:p>
            <a:pPr marL="0" indent="0">
              <a:buNone/>
            </a:pPr>
            <a:r>
              <a:rPr lang="es-US" sz="2000" dirty="0" smtClean="0"/>
              <a:t>….ya habías contactado a tus profesores por email?</a:t>
            </a:r>
          </a:p>
          <a:p>
            <a:pPr marL="0" indent="0">
              <a:buNone/>
            </a:pPr>
            <a:r>
              <a:rPr lang="es-US" sz="2000" dirty="0" smtClean="0"/>
              <a:t>….habías averiguado la ubicación de los salones/las aulas para tus clases?</a:t>
            </a:r>
          </a:p>
          <a:p>
            <a:pPr marL="0" indent="0">
              <a:buNone/>
            </a:pPr>
            <a:endParaRPr lang="es-US" sz="2000" dirty="0" smtClean="0"/>
          </a:p>
          <a:p>
            <a:pPr marL="0" indent="0">
              <a:buNone/>
            </a:pPr>
            <a:r>
              <a:rPr lang="es-US" sz="2000" b="1" dirty="0" smtClean="0"/>
              <a:t>Actividad 16</a:t>
            </a:r>
          </a:p>
          <a:p>
            <a:pPr marL="0" indent="0">
              <a:buNone/>
            </a:pPr>
            <a:r>
              <a:rPr lang="es-US" sz="2000" dirty="0" smtClean="0">
                <a:latin typeface="+mj-lt"/>
              </a:rPr>
              <a:t>Ahora comenta con tu compañero/a cómo fue tu primera semana de clases en la universidad. </a:t>
            </a:r>
            <a:r>
              <a:rPr lang="es-US" sz="2000" dirty="0" smtClean="0">
                <a:latin typeface="+mj-lt"/>
                <a:cs typeface="Times New Roman"/>
              </a:rPr>
              <a:t>¿Q</a:t>
            </a:r>
            <a:r>
              <a:rPr lang="es-US" sz="2000" dirty="0" smtClean="0">
                <a:latin typeface="+mj-lt"/>
              </a:rPr>
              <a:t>ué cosas te gustaron? Qué cosas no te gustaron? </a:t>
            </a:r>
            <a:r>
              <a:rPr lang="es-US" sz="2000" dirty="0" smtClean="0">
                <a:latin typeface="+mj-lt"/>
                <a:cs typeface="Times New Roman"/>
              </a:rPr>
              <a:t>¿Qué problemas tuviste?</a:t>
            </a:r>
            <a:endParaRPr lang="es-US" sz="2000" dirty="0" smtClean="0">
              <a:latin typeface="+mj-lt"/>
            </a:endParaRPr>
          </a:p>
          <a:p>
            <a:pPr marL="0" indent="0">
              <a:buNone/>
            </a:pPr>
            <a:endParaRPr lang="es-US" sz="2000" dirty="0" smtClean="0"/>
          </a:p>
          <a:p>
            <a:pPr marL="0" indent="0">
              <a:buNone/>
            </a:pPr>
            <a:endParaRPr lang="es-US" sz="2000" dirty="0" smtClean="0"/>
          </a:p>
          <a:p>
            <a:pPr marL="0" indent="0">
              <a:buNone/>
            </a:pPr>
            <a:endParaRPr lang="es-US" sz="2000" dirty="0" smtClean="0"/>
          </a:p>
          <a:p>
            <a:pPr marL="0" indent="0">
              <a:buNone/>
            </a:pPr>
            <a:endParaRPr lang="es-US" sz="2000" dirty="0" smtClean="0"/>
          </a:p>
          <a:p>
            <a:pPr>
              <a:buNone/>
            </a:pPr>
            <a:endParaRPr lang="es-US" dirty="0"/>
          </a:p>
        </p:txBody>
      </p:sp>
      <p:sp>
        <p:nvSpPr>
          <p:cNvPr id="7" name="Rectangle 6"/>
          <p:cNvSpPr/>
          <p:nvPr/>
        </p:nvSpPr>
        <p:spPr>
          <a:xfrm>
            <a:off x="0" y="0"/>
            <a:ext cx="1143000" cy="6858000"/>
          </a:xfrm>
          <a:prstGeom prst="rect">
            <a:avLst/>
          </a:prstGeom>
          <a:blipFill>
            <a:blip r:embed="rId3" cstate="prin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13" end="13"/>
                                            </p:txEl>
                                          </p:spTgt>
                                        </p:tgtEl>
                                        <p:attrNameLst>
                                          <p:attrName>style.visibility</p:attrName>
                                        </p:attrNameLst>
                                      </p:cBhvr>
                                      <p:to>
                                        <p:strVal val="visible"/>
                                      </p:to>
                                    </p:set>
                                    <p:anim calcmode="lin" valueType="num">
                                      <p:cBhvr additive="base">
                                        <p:cTn id="31" dur="500" fill="hold"/>
                                        <p:tgtEl>
                                          <p:spTgt spid="6">
                                            <p:txEl>
                                              <p:pRg st="13" end="1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13" end="13"/>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
                                            <p:txEl>
                                              <p:pRg st="14" end="14"/>
                                            </p:txEl>
                                          </p:spTgt>
                                        </p:tgtEl>
                                        <p:attrNameLst>
                                          <p:attrName>style.visibility</p:attrName>
                                        </p:attrNameLst>
                                      </p:cBhvr>
                                      <p:to>
                                        <p:strVal val="visible"/>
                                      </p:to>
                                    </p:set>
                                    <p:anim calcmode="lin" valueType="num">
                                      <p:cBhvr additive="base">
                                        <p:cTn id="35" dur="500" fill="hold"/>
                                        <p:tgtEl>
                                          <p:spTgt spid="6">
                                            <p:txEl>
                                              <p:pRg st="14" end="1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5943600" y="0"/>
            <a:ext cx="3200400" cy="6858000"/>
          </a:xfrm>
          <a:solidFill>
            <a:srgbClr val="FFCC00"/>
          </a:solidFill>
        </p:spPr>
        <p:txBody>
          <a:bodyPr>
            <a:normAutofit/>
          </a:bodyPr>
          <a:lstStyle/>
          <a:p>
            <a:pPr>
              <a:buNone/>
            </a:pPr>
            <a:r>
              <a:rPr lang="es-US" sz="2000" b="1" dirty="0" smtClean="0"/>
              <a:t>Actividad 17</a:t>
            </a:r>
          </a:p>
          <a:p>
            <a:pPr marL="0" indent="-91440">
              <a:buNone/>
            </a:pPr>
            <a:r>
              <a:rPr lang="es-US" sz="1800" dirty="0" smtClean="0"/>
              <a:t>Piensa en una película que te guste y completa la información siguiendo el modelo que aparece al lado. </a:t>
            </a:r>
          </a:p>
          <a:p>
            <a:pPr marL="0" indent="-91440">
              <a:buNone/>
            </a:pPr>
            <a:endParaRPr lang="es-US" sz="1800" dirty="0" smtClean="0"/>
          </a:p>
          <a:p>
            <a:pPr marL="0" indent="-91440">
              <a:buNone/>
            </a:pPr>
            <a:r>
              <a:rPr lang="es-US" sz="1800" dirty="0" smtClean="0"/>
              <a:t>Película:</a:t>
            </a:r>
          </a:p>
          <a:p>
            <a:pPr marL="0" indent="-91440">
              <a:buNone/>
            </a:pPr>
            <a:r>
              <a:rPr lang="es-US" sz="1800" dirty="0" smtClean="0"/>
              <a:t>País de producción y año: </a:t>
            </a:r>
          </a:p>
          <a:p>
            <a:pPr marL="0" indent="-91440">
              <a:buNone/>
            </a:pPr>
            <a:r>
              <a:rPr lang="es-US" sz="1800" dirty="0" smtClean="0"/>
              <a:t>Idioma:</a:t>
            </a:r>
          </a:p>
          <a:p>
            <a:pPr marL="0" indent="-91440">
              <a:buNone/>
            </a:pPr>
            <a:r>
              <a:rPr lang="es-US" sz="1800" dirty="0" smtClean="0"/>
              <a:t>Clasificación moral:</a:t>
            </a:r>
          </a:p>
          <a:p>
            <a:pPr marL="0" indent="-91440">
              <a:buNone/>
            </a:pPr>
            <a:r>
              <a:rPr lang="es-US" sz="1800" dirty="0" smtClean="0"/>
              <a:t>Género:</a:t>
            </a:r>
          </a:p>
          <a:p>
            <a:pPr marL="0" indent="-91440">
              <a:buNone/>
            </a:pPr>
            <a:r>
              <a:rPr lang="es-US" sz="1800" dirty="0" smtClean="0"/>
              <a:t>Director:</a:t>
            </a:r>
          </a:p>
          <a:p>
            <a:pPr marL="0" indent="-91440">
              <a:buNone/>
            </a:pPr>
            <a:r>
              <a:rPr lang="es-US" sz="1800" dirty="0" smtClean="0"/>
              <a:t>Reparto:</a:t>
            </a:r>
          </a:p>
          <a:p>
            <a:pPr marL="0" indent="-91440">
              <a:buNone/>
            </a:pPr>
            <a:r>
              <a:rPr lang="es-US" sz="1800" dirty="0" smtClean="0"/>
              <a:t>Guión:</a:t>
            </a:r>
          </a:p>
          <a:p>
            <a:pPr marL="0" indent="-91440">
              <a:buNone/>
            </a:pPr>
            <a:r>
              <a:rPr lang="es-US" sz="1800" dirty="0" smtClean="0"/>
              <a:t>Productor:</a:t>
            </a:r>
          </a:p>
          <a:p>
            <a:pPr marL="0" indent="-91440">
              <a:buNone/>
            </a:pPr>
            <a:r>
              <a:rPr lang="es-US" sz="1800" dirty="0" smtClean="0"/>
              <a:t>Fotografía:</a:t>
            </a:r>
          </a:p>
          <a:p>
            <a:pPr marL="0" indent="-91440">
              <a:buNone/>
            </a:pPr>
            <a:r>
              <a:rPr lang="es-US" sz="1800" dirty="0" smtClean="0"/>
              <a:t>Banda sonora:</a:t>
            </a:r>
          </a:p>
          <a:p>
            <a:pPr marL="0" indent="-91440">
              <a:buNone/>
            </a:pPr>
            <a:endParaRPr lang="es-US" sz="1800" dirty="0" smtClean="0"/>
          </a:p>
          <a:p>
            <a:pPr marL="0" indent="-91440">
              <a:buNone/>
            </a:pPr>
            <a:r>
              <a:rPr lang="es-US" sz="1800" dirty="0" smtClean="0"/>
              <a:t>Crítica:</a:t>
            </a:r>
          </a:p>
          <a:p>
            <a:pPr marL="0" indent="-91440">
              <a:buNone/>
            </a:pPr>
            <a:endParaRPr lang="es-US" sz="1800" dirty="0" smtClean="0"/>
          </a:p>
          <a:p>
            <a:pPr marL="0" indent="0">
              <a:buNone/>
            </a:pPr>
            <a:endParaRPr lang="en-US" sz="2000" b="1" dirty="0" smtClean="0"/>
          </a:p>
          <a:p>
            <a:pPr marL="0" indent="0">
              <a:buNone/>
            </a:pPr>
            <a:endParaRPr lang="en-US" sz="1800" dirty="0" smtClean="0">
              <a:latin typeface="Times New Roman"/>
              <a:cs typeface="Times New Roman"/>
            </a:endParaRPr>
          </a:p>
          <a:p>
            <a:pPr marL="0" indent="0">
              <a:buFontTx/>
              <a:buChar char="-"/>
            </a:pPr>
            <a:endParaRPr lang="en-US" sz="1800" dirty="0" smtClean="0">
              <a:latin typeface="Times New Roman"/>
              <a:cs typeface="Times New Roman"/>
            </a:endParaRPr>
          </a:p>
          <a:p>
            <a:pPr marL="0" indent="0">
              <a:buNone/>
            </a:pPr>
            <a:endParaRPr lang="en-US" sz="1800" dirty="0"/>
          </a:p>
        </p:txBody>
      </p:sp>
      <p:sp>
        <p:nvSpPr>
          <p:cNvPr id="5" name="Rectangle 4"/>
          <p:cNvSpPr/>
          <p:nvPr/>
        </p:nvSpPr>
        <p:spPr>
          <a:xfrm>
            <a:off x="0" y="0"/>
            <a:ext cx="838200" cy="6858000"/>
          </a:xfrm>
          <a:prstGeom prst="rect">
            <a:avLst/>
          </a:prstGeom>
          <a:blipFill>
            <a:blip r:embed="rId3" cstate="prin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p:cNvPicPr>
            <a:picLocks noGrp="1" noChangeAspect="1" noChangeArrowheads="1"/>
          </p:cNvPicPr>
          <p:nvPr>
            <p:ph sz="half" idx="1"/>
          </p:nvPr>
        </p:nvPicPr>
        <p:blipFill>
          <a:blip r:embed="rId4" cstate="print"/>
          <a:srcRect l="27166" t="13805" r="31438" b="7948"/>
          <a:stretch>
            <a:fillRect/>
          </a:stretch>
        </p:blipFill>
        <p:spPr bwMode="auto">
          <a:xfrm>
            <a:off x="838200" y="27625"/>
            <a:ext cx="5029200" cy="68303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ppt_x"/>
                                          </p:val>
                                        </p:tav>
                                        <p:tav tm="100000">
                                          <p:val>
                                            <p:strVal val="#ppt_x"/>
                                          </p:val>
                                        </p:tav>
                                      </p:tavLst>
                                    </p:anim>
                                    <p:anim calcmode="lin" valueType="num">
                                      <p:cBhvr additive="base">
                                        <p:cTn id="8"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90600" cy="6858000"/>
          </a:xfrm>
          <a:prstGeom prst="rect">
            <a:avLst/>
          </a:prstGeom>
          <a:blipFill>
            <a:blip r:embed="rId3" cstate="prin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p:cNvPicPr>
            <a:picLocks noGrp="1" noChangeAspect="1" noChangeArrowheads="1"/>
          </p:cNvPicPr>
          <p:nvPr>
            <p:ph sz="half" idx="1"/>
          </p:nvPr>
        </p:nvPicPr>
        <p:blipFill>
          <a:blip r:embed="rId4" cstate="print"/>
          <a:srcRect l="26277" t="9702" r="30136" b="39745"/>
          <a:stretch>
            <a:fillRect/>
          </a:stretch>
        </p:blipFill>
        <p:spPr bwMode="auto">
          <a:xfrm>
            <a:off x="990600" y="0"/>
            <a:ext cx="4648200" cy="3276600"/>
          </a:xfrm>
          <a:prstGeom prst="rect">
            <a:avLst/>
          </a:prstGeom>
          <a:noFill/>
          <a:ln w="9525">
            <a:noFill/>
            <a:miter lim="800000"/>
            <a:headEnd/>
            <a:tailEnd/>
          </a:ln>
        </p:spPr>
      </p:pic>
      <p:pic>
        <p:nvPicPr>
          <p:cNvPr id="6" name="Picture 5"/>
          <p:cNvPicPr/>
          <p:nvPr/>
        </p:nvPicPr>
        <p:blipFill>
          <a:blip r:embed="rId5" cstate="print"/>
          <a:srcRect l="32351" t="16667" r="24087" b="23516"/>
          <a:stretch>
            <a:fillRect/>
          </a:stretch>
        </p:blipFill>
        <p:spPr bwMode="auto">
          <a:xfrm>
            <a:off x="990600" y="3200400"/>
            <a:ext cx="4724400" cy="3429000"/>
          </a:xfrm>
          <a:prstGeom prst="rect">
            <a:avLst/>
          </a:prstGeom>
          <a:noFill/>
          <a:ln w="9525">
            <a:noFill/>
            <a:miter lim="800000"/>
            <a:headEnd/>
            <a:tailEnd/>
          </a:ln>
        </p:spPr>
      </p:pic>
      <p:sp>
        <p:nvSpPr>
          <p:cNvPr id="4" name="Content Placeholder 3"/>
          <p:cNvSpPr>
            <a:spLocks noGrp="1"/>
          </p:cNvSpPr>
          <p:nvPr>
            <p:ph sz="half" idx="2"/>
          </p:nvPr>
        </p:nvSpPr>
        <p:spPr>
          <a:xfrm>
            <a:off x="5638800" y="0"/>
            <a:ext cx="3505200" cy="6858000"/>
          </a:xfrm>
          <a:solidFill>
            <a:srgbClr val="FFCC00"/>
          </a:solidFill>
          <a:ln>
            <a:solidFill>
              <a:schemeClr val="bg2">
                <a:lumMod val="25000"/>
              </a:schemeClr>
            </a:solidFill>
          </a:ln>
        </p:spPr>
        <p:txBody>
          <a:bodyPr>
            <a:normAutofit fontScale="92500" lnSpcReduction="20000"/>
          </a:bodyPr>
          <a:lstStyle/>
          <a:p>
            <a:pPr>
              <a:buNone/>
            </a:pPr>
            <a:r>
              <a:rPr lang="es-US" sz="2000" b="1" dirty="0" smtClean="0"/>
              <a:t>Actividad 18</a:t>
            </a:r>
          </a:p>
          <a:p>
            <a:pPr marL="0" indent="0">
              <a:buNone/>
            </a:pPr>
            <a:r>
              <a:rPr lang="es-US" sz="1800" dirty="0" smtClean="0"/>
              <a:t>Trabajen en parejas y respondan las siguientes preguntas relacionadas con el cine.</a:t>
            </a:r>
          </a:p>
          <a:p>
            <a:pPr marL="0" indent="0">
              <a:buNone/>
            </a:pPr>
            <a:endParaRPr lang="es-US" sz="1800" dirty="0" smtClean="0"/>
          </a:p>
          <a:p>
            <a:pPr marL="0" indent="0">
              <a:buNone/>
            </a:pPr>
            <a:r>
              <a:rPr lang="es-US" sz="1800" dirty="0" smtClean="0"/>
              <a:t> 1. </a:t>
            </a:r>
            <a:r>
              <a:rPr lang="es-US" sz="1800" dirty="0" smtClean="0">
                <a:cs typeface="Times New Roman"/>
              </a:rPr>
              <a:t>¿</a:t>
            </a:r>
            <a:r>
              <a:rPr lang="es-US" sz="1800" dirty="0" smtClean="0"/>
              <a:t>Qué película están dando en el cine? </a:t>
            </a:r>
            <a:r>
              <a:rPr lang="es-US" sz="1800" dirty="0" smtClean="0">
                <a:cs typeface="Times New Roman"/>
              </a:rPr>
              <a:t>¿Quién es el/la protagonista?</a:t>
            </a:r>
          </a:p>
          <a:p>
            <a:pPr marL="0" indent="0">
              <a:buNone/>
            </a:pPr>
            <a:endParaRPr lang="es-US" sz="1800" dirty="0" smtClean="0"/>
          </a:p>
          <a:p>
            <a:pPr marL="0" indent="0">
              <a:buNone/>
            </a:pPr>
            <a:r>
              <a:rPr lang="es-US" sz="1800" dirty="0" smtClean="0"/>
              <a:t>2. </a:t>
            </a:r>
            <a:r>
              <a:rPr lang="es-US" sz="1800" dirty="0" smtClean="0">
                <a:cs typeface="Times New Roman"/>
              </a:rPr>
              <a:t>¿Cuáles son tus películas favoritas en los siguientes géneros?</a:t>
            </a:r>
          </a:p>
          <a:p>
            <a:pPr marL="0" indent="0">
              <a:buNone/>
            </a:pPr>
            <a:r>
              <a:rPr lang="es-US" sz="1800" dirty="0" smtClean="0">
                <a:cs typeface="Times New Roman"/>
              </a:rPr>
              <a:t>Comedia</a:t>
            </a:r>
          </a:p>
          <a:p>
            <a:pPr marL="0" indent="0">
              <a:buNone/>
            </a:pPr>
            <a:r>
              <a:rPr lang="es-US" sz="1800" dirty="0" smtClean="0">
                <a:cs typeface="Times New Roman"/>
              </a:rPr>
              <a:t>Acción</a:t>
            </a:r>
          </a:p>
          <a:p>
            <a:pPr marL="0" indent="0">
              <a:buNone/>
            </a:pPr>
            <a:r>
              <a:rPr lang="es-US" sz="1800" dirty="0" smtClean="0">
                <a:cs typeface="Times New Roman"/>
              </a:rPr>
              <a:t>Drama</a:t>
            </a:r>
          </a:p>
          <a:p>
            <a:pPr marL="0" indent="0">
              <a:buNone/>
            </a:pPr>
            <a:r>
              <a:rPr lang="es-US" sz="1800" dirty="0" smtClean="0">
                <a:cs typeface="Times New Roman"/>
              </a:rPr>
              <a:t>Ciencia Ficción</a:t>
            </a:r>
          </a:p>
          <a:p>
            <a:pPr marL="0" indent="0">
              <a:buNone/>
            </a:pPr>
            <a:r>
              <a:rPr lang="es-US" sz="1800" dirty="0" smtClean="0">
                <a:cs typeface="Times New Roman"/>
              </a:rPr>
              <a:t>Infantil</a:t>
            </a:r>
          </a:p>
          <a:p>
            <a:pPr marL="0" indent="0">
              <a:buNone/>
            </a:pPr>
            <a:r>
              <a:rPr lang="es-US" sz="1800" dirty="0" smtClean="0">
                <a:cs typeface="Times New Roman"/>
              </a:rPr>
              <a:t>Romántica</a:t>
            </a:r>
          </a:p>
          <a:p>
            <a:pPr marL="0" indent="0">
              <a:buNone/>
            </a:pPr>
            <a:r>
              <a:rPr lang="es-US" sz="1800" dirty="0" smtClean="0">
                <a:cs typeface="Times New Roman"/>
              </a:rPr>
              <a:t>Musical</a:t>
            </a:r>
          </a:p>
          <a:p>
            <a:pPr marL="0" indent="0">
              <a:buNone/>
            </a:pPr>
            <a:endParaRPr lang="es-US" sz="1800" dirty="0" smtClean="0">
              <a:cs typeface="Times New Roman"/>
            </a:endParaRPr>
          </a:p>
          <a:p>
            <a:pPr marL="0" indent="0">
              <a:buNone/>
            </a:pPr>
            <a:r>
              <a:rPr lang="es-US" sz="1800" dirty="0" smtClean="0">
                <a:cs typeface="Times New Roman"/>
              </a:rPr>
              <a:t>3. Escribe el nombre de un actor/actriz  que hizo el “papel de malo/a” en una película.</a:t>
            </a:r>
          </a:p>
          <a:p>
            <a:pPr marL="0" indent="0">
              <a:buNone/>
            </a:pPr>
            <a:endParaRPr lang="es-US" sz="1800" dirty="0" smtClean="0">
              <a:cs typeface="Times New Roman"/>
            </a:endParaRPr>
          </a:p>
          <a:p>
            <a:pPr marL="0" indent="0">
              <a:buNone/>
            </a:pPr>
            <a:r>
              <a:rPr lang="es-US" sz="1800" dirty="0" smtClean="0">
                <a:cs typeface="Times New Roman"/>
              </a:rPr>
              <a:t>4. ¿Cuáles son las películas más taquilleras de los últimos dos años?</a:t>
            </a:r>
          </a:p>
          <a:p>
            <a:pPr marL="0" indent="0">
              <a:buNone/>
            </a:pPr>
            <a:endParaRPr lang="es-US" sz="1800" dirty="0" smtClean="0">
              <a:cs typeface="Times New Roman"/>
            </a:endParaRPr>
          </a:p>
          <a:p>
            <a:pPr marL="0" indent="0">
              <a:buNone/>
            </a:pPr>
            <a:r>
              <a:rPr lang="es-US" sz="1800" dirty="0" smtClean="0">
                <a:cs typeface="Times New Roman"/>
              </a:rPr>
              <a:t>5. ¿Cuál película viste la última vez que fuiste al cine?</a:t>
            </a:r>
          </a:p>
          <a:p>
            <a:pPr marL="0" indent="0">
              <a:buNone/>
            </a:pPr>
            <a:endParaRPr lang="es-US" sz="1800" dirty="0" smtClean="0">
              <a:cs typeface="Times New Roman"/>
            </a:endParaRPr>
          </a:p>
          <a:p>
            <a:pPr>
              <a:buAutoNum type="arabicPeriod" startAt="3"/>
            </a:pPr>
            <a:endParaRPr lang="es-US" sz="1800" dirty="0" smtClean="0">
              <a:cs typeface="Times New Roman"/>
            </a:endParaRPr>
          </a:p>
          <a:p>
            <a:pPr>
              <a:buAutoNum type="arabicPeriod" startAt="3"/>
            </a:pPr>
            <a:endParaRPr lang="es-US" sz="1800" dirty="0" smtClean="0">
              <a:cs typeface="Times New Roman"/>
            </a:endParaRPr>
          </a:p>
          <a:p>
            <a:pPr marL="0" indent="0">
              <a:buNone/>
            </a:pPr>
            <a:endParaRPr lang="es-US" sz="1800" dirty="0" smtClean="0"/>
          </a:p>
          <a:p>
            <a:pPr marL="0" indent="0">
              <a:buNone/>
            </a:pPr>
            <a:endParaRPr lang="en-US" sz="1800" dirty="0" smtClean="0"/>
          </a:p>
          <a:p>
            <a:pPr marL="0" indent="0">
              <a:buNone/>
            </a:pPr>
            <a:endParaRPr lang="en-US" sz="2000" b="1" dirty="0" smtClean="0"/>
          </a:p>
          <a:p>
            <a:pPr marL="0" indent="0">
              <a:buNone/>
            </a:pPr>
            <a:endParaRPr lang="en-US" sz="1800" dirty="0" smtClean="0">
              <a:cs typeface="Times New Roman"/>
            </a:endParaRPr>
          </a:p>
          <a:p>
            <a:pPr marL="0" indent="0">
              <a:buFontTx/>
              <a:buChar char="-"/>
            </a:pPr>
            <a:endParaRPr lang="en-US" sz="1800" dirty="0" smtClean="0">
              <a:cs typeface="Times New Roman"/>
            </a:endParaRPr>
          </a:p>
          <a:p>
            <a:pPr marL="0" indent="0">
              <a:buNone/>
            </a:pPr>
            <a:endParaRPr 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ox(in)">
                                      <p:cBhvr>
                                        <p:cTn id="7" dur="500"/>
                                        <p:tgtEl>
                                          <p:spTgt spid="4">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ox(in)">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Effect transition="in" filter="box(in)">
                                      <p:cBhvr>
                                        <p:cTn id="19" dur="500"/>
                                        <p:tgtEl>
                                          <p:spTgt spid="4">
                                            <p:txEl>
                                              <p:pRg st="5" end="5"/>
                                            </p:txEl>
                                          </p:spTgt>
                                        </p:tgtEl>
                                      </p:cBhvr>
                                    </p:animEffect>
                                  </p:childTnLst>
                                </p:cTn>
                              </p:par>
                              <p:par>
                                <p:cTn id="20" presetID="4" presetClass="entr" presetSubtype="16" fill="hold" nodeType="with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box(in)">
                                      <p:cBhvr>
                                        <p:cTn id="22" dur="500"/>
                                        <p:tgtEl>
                                          <p:spTgt spid="4">
                                            <p:txEl>
                                              <p:pRg st="6" end="6"/>
                                            </p:txEl>
                                          </p:spTgt>
                                        </p:tgtEl>
                                      </p:cBhvr>
                                    </p:animEffect>
                                  </p:childTnLst>
                                </p:cTn>
                              </p:par>
                              <p:par>
                                <p:cTn id="23" presetID="4" presetClass="entr" presetSubtype="16"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animEffect transition="in" filter="box(in)">
                                      <p:cBhvr>
                                        <p:cTn id="25" dur="500"/>
                                        <p:tgtEl>
                                          <p:spTgt spid="4">
                                            <p:txEl>
                                              <p:pRg st="7" end="7"/>
                                            </p:txEl>
                                          </p:spTgt>
                                        </p:tgtEl>
                                      </p:cBhvr>
                                    </p:animEffect>
                                  </p:childTnLst>
                                </p:cTn>
                              </p:par>
                              <p:par>
                                <p:cTn id="26" presetID="4" presetClass="entr" presetSubtype="16" fill="hold" nodeType="withEffect">
                                  <p:stCondLst>
                                    <p:cond delay="0"/>
                                  </p:stCondLst>
                                  <p:childTnLst>
                                    <p:set>
                                      <p:cBhvr>
                                        <p:cTn id="27" dur="1" fill="hold">
                                          <p:stCondLst>
                                            <p:cond delay="0"/>
                                          </p:stCondLst>
                                        </p:cTn>
                                        <p:tgtEl>
                                          <p:spTgt spid="4">
                                            <p:txEl>
                                              <p:pRg st="8" end="8"/>
                                            </p:txEl>
                                          </p:spTgt>
                                        </p:tgtEl>
                                        <p:attrNameLst>
                                          <p:attrName>style.visibility</p:attrName>
                                        </p:attrNameLst>
                                      </p:cBhvr>
                                      <p:to>
                                        <p:strVal val="visible"/>
                                      </p:to>
                                    </p:set>
                                    <p:animEffect transition="in" filter="box(in)">
                                      <p:cBhvr>
                                        <p:cTn id="28" dur="500"/>
                                        <p:tgtEl>
                                          <p:spTgt spid="4">
                                            <p:txEl>
                                              <p:pRg st="8" end="8"/>
                                            </p:txEl>
                                          </p:spTgt>
                                        </p:tgtEl>
                                      </p:cBhvr>
                                    </p:animEffect>
                                  </p:childTnLst>
                                </p:cTn>
                              </p:par>
                              <p:par>
                                <p:cTn id="29" presetID="4" presetClass="entr" presetSubtype="16"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Effect transition="in" filter="box(in)">
                                      <p:cBhvr>
                                        <p:cTn id="31" dur="500"/>
                                        <p:tgtEl>
                                          <p:spTgt spid="4">
                                            <p:txEl>
                                              <p:pRg st="9" end="9"/>
                                            </p:txEl>
                                          </p:spTgt>
                                        </p:tgtEl>
                                      </p:cBhvr>
                                    </p:animEffect>
                                  </p:childTnLst>
                                </p:cTn>
                              </p:par>
                              <p:par>
                                <p:cTn id="32" presetID="4" presetClass="entr" presetSubtype="16" fill="hold" nodeType="withEffect">
                                  <p:stCondLst>
                                    <p:cond delay="0"/>
                                  </p:stCondLst>
                                  <p:childTnLst>
                                    <p:set>
                                      <p:cBhvr>
                                        <p:cTn id="33" dur="1" fill="hold">
                                          <p:stCondLst>
                                            <p:cond delay="0"/>
                                          </p:stCondLst>
                                        </p:cTn>
                                        <p:tgtEl>
                                          <p:spTgt spid="4">
                                            <p:txEl>
                                              <p:pRg st="10" end="10"/>
                                            </p:txEl>
                                          </p:spTgt>
                                        </p:tgtEl>
                                        <p:attrNameLst>
                                          <p:attrName>style.visibility</p:attrName>
                                        </p:attrNameLst>
                                      </p:cBhvr>
                                      <p:to>
                                        <p:strVal val="visible"/>
                                      </p:to>
                                    </p:set>
                                    <p:animEffect transition="in" filter="box(in)">
                                      <p:cBhvr>
                                        <p:cTn id="34" dur="500"/>
                                        <p:tgtEl>
                                          <p:spTgt spid="4">
                                            <p:txEl>
                                              <p:pRg st="10" end="10"/>
                                            </p:txEl>
                                          </p:spTgt>
                                        </p:tgtEl>
                                      </p:cBhvr>
                                    </p:animEffect>
                                  </p:childTnLst>
                                </p:cTn>
                              </p:par>
                              <p:par>
                                <p:cTn id="35" presetID="4" presetClass="entr" presetSubtype="16" fill="hold" nodeType="withEffect">
                                  <p:stCondLst>
                                    <p:cond delay="0"/>
                                  </p:stCondLst>
                                  <p:childTnLst>
                                    <p:set>
                                      <p:cBhvr>
                                        <p:cTn id="36" dur="1" fill="hold">
                                          <p:stCondLst>
                                            <p:cond delay="0"/>
                                          </p:stCondLst>
                                        </p:cTn>
                                        <p:tgtEl>
                                          <p:spTgt spid="4">
                                            <p:txEl>
                                              <p:pRg st="11" end="11"/>
                                            </p:txEl>
                                          </p:spTgt>
                                        </p:tgtEl>
                                        <p:attrNameLst>
                                          <p:attrName>style.visibility</p:attrName>
                                        </p:attrNameLst>
                                      </p:cBhvr>
                                      <p:to>
                                        <p:strVal val="visible"/>
                                      </p:to>
                                    </p:set>
                                    <p:animEffect transition="in" filter="box(in)">
                                      <p:cBhvr>
                                        <p:cTn id="37" dur="500"/>
                                        <p:tgtEl>
                                          <p:spTgt spid="4">
                                            <p:txEl>
                                              <p:pRg st="11" end="11"/>
                                            </p:txEl>
                                          </p:spTgt>
                                        </p:tgtEl>
                                      </p:cBhvr>
                                    </p:animEffect>
                                  </p:childTnLst>
                                </p:cTn>
                              </p:par>
                              <p:par>
                                <p:cTn id="38" presetID="4" presetClass="entr" presetSubtype="16" fill="hold" nodeType="withEffect">
                                  <p:stCondLst>
                                    <p:cond delay="0"/>
                                  </p:stCondLst>
                                  <p:childTnLst>
                                    <p:set>
                                      <p:cBhvr>
                                        <p:cTn id="39" dur="1" fill="hold">
                                          <p:stCondLst>
                                            <p:cond delay="0"/>
                                          </p:stCondLst>
                                        </p:cTn>
                                        <p:tgtEl>
                                          <p:spTgt spid="4">
                                            <p:txEl>
                                              <p:pRg st="12" end="12"/>
                                            </p:txEl>
                                          </p:spTgt>
                                        </p:tgtEl>
                                        <p:attrNameLst>
                                          <p:attrName>style.visibility</p:attrName>
                                        </p:attrNameLst>
                                      </p:cBhvr>
                                      <p:to>
                                        <p:strVal val="visible"/>
                                      </p:to>
                                    </p:set>
                                    <p:animEffect transition="in" filter="box(in)">
                                      <p:cBhvr>
                                        <p:cTn id="40" dur="500"/>
                                        <p:tgtEl>
                                          <p:spTgt spid="4">
                                            <p:txEl>
                                              <p:pRg st="12" end="1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4" presetClass="entr" presetSubtype="16" fill="hold" nodeType="clickEffect">
                                  <p:stCondLst>
                                    <p:cond delay="0"/>
                                  </p:stCondLst>
                                  <p:childTnLst>
                                    <p:set>
                                      <p:cBhvr>
                                        <p:cTn id="44" dur="1" fill="hold">
                                          <p:stCondLst>
                                            <p:cond delay="0"/>
                                          </p:stCondLst>
                                        </p:cTn>
                                        <p:tgtEl>
                                          <p:spTgt spid="4">
                                            <p:txEl>
                                              <p:pRg st="14" end="14"/>
                                            </p:txEl>
                                          </p:spTgt>
                                        </p:tgtEl>
                                        <p:attrNameLst>
                                          <p:attrName>style.visibility</p:attrName>
                                        </p:attrNameLst>
                                      </p:cBhvr>
                                      <p:to>
                                        <p:strVal val="visible"/>
                                      </p:to>
                                    </p:set>
                                    <p:animEffect transition="in" filter="box(in)">
                                      <p:cBhvr>
                                        <p:cTn id="45" dur="500"/>
                                        <p:tgtEl>
                                          <p:spTgt spid="4">
                                            <p:txEl>
                                              <p:pRg st="14" end="14"/>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4" presetClass="entr" presetSubtype="16" fill="hold" nodeType="clickEffect">
                                  <p:stCondLst>
                                    <p:cond delay="0"/>
                                  </p:stCondLst>
                                  <p:childTnLst>
                                    <p:set>
                                      <p:cBhvr>
                                        <p:cTn id="49" dur="1" fill="hold">
                                          <p:stCondLst>
                                            <p:cond delay="0"/>
                                          </p:stCondLst>
                                        </p:cTn>
                                        <p:tgtEl>
                                          <p:spTgt spid="4">
                                            <p:txEl>
                                              <p:pRg st="16" end="16"/>
                                            </p:txEl>
                                          </p:spTgt>
                                        </p:tgtEl>
                                        <p:attrNameLst>
                                          <p:attrName>style.visibility</p:attrName>
                                        </p:attrNameLst>
                                      </p:cBhvr>
                                      <p:to>
                                        <p:strVal val="visible"/>
                                      </p:to>
                                    </p:set>
                                    <p:animEffect transition="in" filter="box(in)">
                                      <p:cBhvr>
                                        <p:cTn id="50" dur="500"/>
                                        <p:tgtEl>
                                          <p:spTgt spid="4">
                                            <p:txEl>
                                              <p:pRg st="16" end="16"/>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4" presetClass="entr" presetSubtype="16" fill="hold" nodeType="clickEffect">
                                  <p:stCondLst>
                                    <p:cond delay="0"/>
                                  </p:stCondLst>
                                  <p:childTnLst>
                                    <p:set>
                                      <p:cBhvr>
                                        <p:cTn id="54" dur="1" fill="hold">
                                          <p:stCondLst>
                                            <p:cond delay="0"/>
                                          </p:stCondLst>
                                        </p:cTn>
                                        <p:tgtEl>
                                          <p:spTgt spid="4">
                                            <p:txEl>
                                              <p:pRg st="18" end="18"/>
                                            </p:txEl>
                                          </p:spTgt>
                                        </p:tgtEl>
                                        <p:attrNameLst>
                                          <p:attrName>style.visibility</p:attrName>
                                        </p:attrNameLst>
                                      </p:cBhvr>
                                      <p:to>
                                        <p:strVal val="visible"/>
                                      </p:to>
                                    </p:set>
                                    <p:animEffect transition="in" filter="box(in)">
                                      <p:cBhvr>
                                        <p:cTn id="55" dur="500"/>
                                        <p:tgtEl>
                                          <p:spTgt spid="4">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 cy="6858000"/>
          </a:xfrm>
          <a:prstGeom prst="rect">
            <a:avLst/>
          </a:prstGeom>
          <a:blipFill>
            <a:blip r:embed="rId3" cstate="prin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Content Placeholder 13"/>
          <p:cNvPicPr>
            <a:picLocks noGrp="1"/>
          </p:cNvPicPr>
          <p:nvPr>
            <p:ph sz="half" idx="1"/>
          </p:nvPr>
        </p:nvPicPr>
        <p:blipFill>
          <a:blip r:embed="rId4" cstate="print"/>
          <a:srcRect l="32760" t="20136" r="24080" b="12746"/>
          <a:stretch>
            <a:fillRect/>
          </a:stretch>
        </p:blipFill>
        <p:spPr bwMode="auto">
          <a:xfrm>
            <a:off x="914400" y="0"/>
            <a:ext cx="5181600" cy="3810000"/>
          </a:xfrm>
          <a:prstGeom prst="rect">
            <a:avLst/>
          </a:prstGeom>
          <a:noFill/>
          <a:ln w="9525">
            <a:noFill/>
            <a:miter lim="800000"/>
            <a:headEnd/>
            <a:tailEnd/>
          </a:ln>
        </p:spPr>
      </p:pic>
      <p:sp>
        <p:nvSpPr>
          <p:cNvPr id="20" name="Content Placeholder 19"/>
          <p:cNvSpPr>
            <a:spLocks noGrp="1"/>
          </p:cNvSpPr>
          <p:nvPr>
            <p:ph sz="half" idx="2"/>
          </p:nvPr>
        </p:nvSpPr>
        <p:spPr>
          <a:xfrm>
            <a:off x="6019800" y="152400"/>
            <a:ext cx="3124200" cy="6705600"/>
          </a:xfrm>
          <a:solidFill>
            <a:srgbClr val="FFCD2F"/>
          </a:solidFill>
        </p:spPr>
        <p:txBody>
          <a:bodyPr>
            <a:normAutofit lnSpcReduction="10000"/>
          </a:bodyPr>
          <a:lstStyle/>
          <a:p>
            <a:pPr marL="0" indent="0">
              <a:buNone/>
            </a:pPr>
            <a:r>
              <a:rPr lang="es-US" sz="2000" b="1" dirty="0" smtClean="0"/>
              <a:t>Actividad 19</a:t>
            </a:r>
          </a:p>
          <a:p>
            <a:pPr marL="0" indent="0">
              <a:buNone/>
            </a:pPr>
            <a:r>
              <a:rPr lang="es-US" sz="1800" dirty="0" smtClean="0"/>
              <a:t>Completa la historia con la conjugación apropiada de SER o TENER en el imperfecto según corresponda. </a:t>
            </a:r>
          </a:p>
          <a:p>
            <a:pPr marL="0" indent="0">
              <a:buNone/>
            </a:pPr>
            <a:endParaRPr lang="es-US" sz="1800" dirty="0" smtClean="0"/>
          </a:p>
          <a:p>
            <a:pPr marL="0" indent="0">
              <a:buNone/>
            </a:pPr>
            <a:r>
              <a:rPr lang="es-US" sz="1800" dirty="0" smtClean="0"/>
              <a:t>____________ las 2:00am cuando Felipe regresó a su casa. Ahora él__________ 21 años y podía llegar a su casa después de la medianoche. Entró silenciosamente a su cuarto y se acostó. Cuando finalmente se quedó dormido___________ las 3:30am.  Durmió un poco y escuchó la alarma de su despertador, _____________ las 6:00am y tenía que levantarse. No puede ser, protestó, pero su hermanito menor, quién apenas _____________ 10 años, estaba allí en frente de él, esperando  para que lo llevara a la escuela. </a:t>
            </a:r>
            <a:endParaRPr lang="es-US" sz="1800" dirty="0"/>
          </a:p>
        </p:txBody>
      </p:sp>
      <p:graphicFrame>
        <p:nvGraphicFramePr>
          <p:cNvPr id="21" name="Table 20"/>
          <p:cNvGraphicFramePr>
            <a:graphicFrameLocks noGrp="1"/>
          </p:cNvGraphicFramePr>
          <p:nvPr/>
        </p:nvGraphicFramePr>
        <p:xfrm>
          <a:off x="914400" y="3826572"/>
          <a:ext cx="5105400" cy="3003315"/>
        </p:xfrm>
        <a:graphic>
          <a:graphicData uri="http://schemas.openxmlformats.org/drawingml/2006/table">
            <a:tbl>
              <a:tblPr firstRow="1" bandRow="1">
                <a:tableStyleId>{284E427A-3D55-4303-BF80-6455036E1DE7}</a:tableStyleId>
              </a:tblPr>
              <a:tblGrid>
                <a:gridCol w="2008682"/>
                <a:gridCol w="1506512"/>
                <a:gridCol w="1590206"/>
              </a:tblGrid>
              <a:tr h="551007">
                <a:tc gridSpan="3">
                  <a:txBody>
                    <a:bodyPr/>
                    <a:lstStyle/>
                    <a:p>
                      <a:r>
                        <a:rPr lang="es-US" sz="1600" dirty="0" smtClean="0"/>
                        <a:t>Recuerda</a:t>
                      </a:r>
                      <a:r>
                        <a:rPr lang="es-US" sz="1600" baseline="0" dirty="0" smtClean="0"/>
                        <a:t> la conjugación de SER y TENER en el </a:t>
                      </a:r>
                      <a:r>
                        <a:rPr lang="es-US" sz="1600" b="1" baseline="0" dirty="0" smtClean="0"/>
                        <a:t>imperfecto</a:t>
                      </a:r>
                      <a:endParaRPr lang="es-US" sz="1600" b="1" dirty="0"/>
                    </a:p>
                  </a:txBody>
                  <a:tcPr/>
                </a:tc>
                <a:tc hMerge="1">
                  <a:txBody>
                    <a:bodyPr/>
                    <a:lstStyle/>
                    <a:p>
                      <a:endParaRPr lang="es-US" dirty="0"/>
                    </a:p>
                  </a:txBody>
                  <a:tcPr/>
                </a:tc>
                <a:tc hMerge="1">
                  <a:txBody>
                    <a:bodyPr/>
                    <a:lstStyle/>
                    <a:p>
                      <a:endParaRPr lang="es-US" dirty="0"/>
                    </a:p>
                  </a:txBody>
                  <a:tcPr/>
                </a:tc>
              </a:tr>
              <a:tr h="319005">
                <a:tc>
                  <a:txBody>
                    <a:bodyPr/>
                    <a:lstStyle/>
                    <a:p>
                      <a:r>
                        <a:rPr lang="es-US" sz="1600" dirty="0" smtClean="0"/>
                        <a:t>Pronombre</a:t>
                      </a:r>
                      <a:endParaRPr lang="es-US" sz="1600" dirty="0"/>
                    </a:p>
                  </a:txBody>
                  <a:tcPr/>
                </a:tc>
                <a:tc>
                  <a:txBody>
                    <a:bodyPr/>
                    <a:lstStyle/>
                    <a:p>
                      <a:r>
                        <a:rPr lang="es-US" sz="1600" dirty="0" smtClean="0"/>
                        <a:t>SER</a:t>
                      </a:r>
                      <a:endParaRPr lang="es-US" sz="1600" dirty="0"/>
                    </a:p>
                  </a:txBody>
                  <a:tcPr/>
                </a:tc>
                <a:tc>
                  <a:txBody>
                    <a:bodyPr/>
                    <a:lstStyle/>
                    <a:p>
                      <a:r>
                        <a:rPr lang="es-US" sz="1600" dirty="0" smtClean="0"/>
                        <a:t>ESTAR</a:t>
                      </a:r>
                      <a:endParaRPr lang="es-US" sz="1600" dirty="0"/>
                    </a:p>
                  </a:txBody>
                  <a:tcPr/>
                </a:tc>
              </a:tr>
              <a:tr h="352838">
                <a:tc>
                  <a:txBody>
                    <a:bodyPr/>
                    <a:lstStyle/>
                    <a:p>
                      <a:r>
                        <a:rPr lang="es-US" sz="1600" dirty="0" smtClean="0"/>
                        <a:t>Yo</a:t>
                      </a:r>
                      <a:endParaRPr lang="es-US" sz="1600" dirty="0"/>
                    </a:p>
                  </a:txBody>
                  <a:tcPr/>
                </a:tc>
                <a:tc>
                  <a:txBody>
                    <a:bodyPr/>
                    <a:lstStyle/>
                    <a:p>
                      <a:r>
                        <a:rPr lang="es-US" sz="1600" dirty="0" smtClean="0"/>
                        <a:t>era</a:t>
                      </a:r>
                      <a:endParaRPr lang="es-US" sz="1600" dirty="0"/>
                    </a:p>
                  </a:txBody>
                  <a:tcPr/>
                </a:tc>
                <a:tc>
                  <a:txBody>
                    <a:bodyPr/>
                    <a:lstStyle/>
                    <a:p>
                      <a:r>
                        <a:rPr lang="es-US" sz="1600" dirty="0" smtClean="0"/>
                        <a:t>tenía</a:t>
                      </a:r>
                      <a:endParaRPr lang="es-US" sz="1600" dirty="0"/>
                    </a:p>
                  </a:txBody>
                  <a:tcPr/>
                </a:tc>
              </a:tr>
              <a:tr h="352838">
                <a:tc>
                  <a:txBody>
                    <a:bodyPr/>
                    <a:lstStyle/>
                    <a:p>
                      <a:r>
                        <a:rPr lang="es-US" sz="1600" dirty="0" smtClean="0"/>
                        <a:t>tú</a:t>
                      </a:r>
                      <a:endParaRPr lang="es-US" sz="1600" dirty="0"/>
                    </a:p>
                  </a:txBody>
                  <a:tcPr/>
                </a:tc>
                <a:tc>
                  <a:txBody>
                    <a:bodyPr/>
                    <a:lstStyle/>
                    <a:p>
                      <a:r>
                        <a:rPr lang="es-US" sz="1600" dirty="0" smtClean="0"/>
                        <a:t>eras</a:t>
                      </a:r>
                      <a:endParaRPr lang="es-US" sz="1600" dirty="0"/>
                    </a:p>
                  </a:txBody>
                  <a:tcPr/>
                </a:tc>
                <a:tc>
                  <a:txBody>
                    <a:bodyPr/>
                    <a:lstStyle/>
                    <a:p>
                      <a:r>
                        <a:rPr lang="es-US" sz="1600" dirty="0" smtClean="0"/>
                        <a:t>tenía</a:t>
                      </a:r>
                      <a:endParaRPr lang="es-US" sz="1600" dirty="0"/>
                    </a:p>
                  </a:txBody>
                  <a:tcPr/>
                </a:tc>
              </a:tr>
              <a:tr h="352838">
                <a:tc>
                  <a:txBody>
                    <a:bodyPr/>
                    <a:lstStyle/>
                    <a:p>
                      <a:r>
                        <a:rPr lang="es-US" sz="1600" dirty="0" smtClean="0"/>
                        <a:t>El/ella/ usted</a:t>
                      </a:r>
                      <a:endParaRPr lang="es-US" sz="1600" dirty="0"/>
                    </a:p>
                  </a:txBody>
                  <a:tcPr/>
                </a:tc>
                <a:tc>
                  <a:txBody>
                    <a:bodyPr/>
                    <a:lstStyle/>
                    <a:p>
                      <a:r>
                        <a:rPr lang="es-US" sz="1600" dirty="0" smtClean="0"/>
                        <a:t>era</a:t>
                      </a:r>
                      <a:endParaRPr lang="es-US" sz="1600" dirty="0"/>
                    </a:p>
                  </a:txBody>
                  <a:tcPr/>
                </a:tc>
                <a:tc>
                  <a:txBody>
                    <a:bodyPr/>
                    <a:lstStyle/>
                    <a:p>
                      <a:r>
                        <a:rPr lang="es-US" sz="1600" dirty="0" smtClean="0"/>
                        <a:t>tenía</a:t>
                      </a:r>
                      <a:endParaRPr lang="es-US" sz="1600" dirty="0"/>
                    </a:p>
                  </a:txBody>
                  <a:tcPr/>
                </a:tc>
              </a:tr>
              <a:tr h="352838">
                <a:tc>
                  <a:txBody>
                    <a:bodyPr/>
                    <a:lstStyle/>
                    <a:p>
                      <a:r>
                        <a:rPr lang="es-US" sz="1600" dirty="0" smtClean="0"/>
                        <a:t>Nosotros (as)</a:t>
                      </a:r>
                      <a:endParaRPr lang="es-US" sz="1600" dirty="0"/>
                    </a:p>
                  </a:txBody>
                  <a:tcPr/>
                </a:tc>
                <a:tc>
                  <a:txBody>
                    <a:bodyPr/>
                    <a:lstStyle/>
                    <a:p>
                      <a:r>
                        <a:rPr lang="es-US" sz="1600" dirty="0" smtClean="0"/>
                        <a:t>éramos</a:t>
                      </a:r>
                      <a:endParaRPr lang="es-US" sz="1600" dirty="0"/>
                    </a:p>
                  </a:txBody>
                  <a:tcPr/>
                </a:tc>
                <a:tc>
                  <a:txBody>
                    <a:bodyPr/>
                    <a:lstStyle/>
                    <a:p>
                      <a:r>
                        <a:rPr lang="es-US" sz="1600" dirty="0" smtClean="0"/>
                        <a:t>teníamos</a:t>
                      </a:r>
                      <a:endParaRPr lang="es-US" sz="1600" dirty="0"/>
                    </a:p>
                  </a:txBody>
                  <a:tcPr/>
                </a:tc>
              </a:tr>
              <a:tr h="352838">
                <a:tc>
                  <a:txBody>
                    <a:bodyPr/>
                    <a:lstStyle/>
                    <a:p>
                      <a:r>
                        <a:rPr lang="es-US" sz="1600" dirty="0" smtClean="0"/>
                        <a:t>Vosotros(as)</a:t>
                      </a:r>
                      <a:endParaRPr lang="es-US" sz="1600" dirty="0"/>
                    </a:p>
                  </a:txBody>
                  <a:tcPr/>
                </a:tc>
                <a:tc>
                  <a:txBody>
                    <a:bodyPr/>
                    <a:lstStyle/>
                    <a:p>
                      <a:r>
                        <a:rPr lang="es-US" sz="1600" dirty="0" smtClean="0"/>
                        <a:t>erais</a:t>
                      </a:r>
                      <a:endParaRPr lang="es-US" sz="1600" dirty="0"/>
                    </a:p>
                  </a:txBody>
                  <a:tcPr/>
                </a:tc>
                <a:tc>
                  <a:txBody>
                    <a:bodyPr/>
                    <a:lstStyle/>
                    <a:p>
                      <a:r>
                        <a:rPr lang="es-US" sz="1600" dirty="0" smtClean="0"/>
                        <a:t>teníais</a:t>
                      </a:r>
                      <a:endParaRPr lang="es-US" sz="1600" dirty="0"/>
                    </a:p>
                  </a:txBody>
                  <a:tcPr/>
                </a:tc>
              </a:tr>
              <a:tr h="352838">
                <a:tc>
                  <a:txBody>
                    <a:bodyPr/>
                    <a:lstStyle/>
                    <a:p>
                      <a:r>
                        <a:rPr lang="es-US" sz="1600" dirty="0" smtClean="0"/>
                        <a:t>Ellos(as) /Ustedes</a:t>
                      </a:r>
                      <a:endParaRPr lang="es-US" sz="1600" dirty="0"/>
                    </a:p>
                  </a:txBody>
                  <a:tcPr/>
                </a:tc>
                <a:tc>
                  <a:txBody>
                    <a:bodyPr/>
                    <a:lstStyle/>
                    <a:p>
                      <a:r>
                        <a:rPr lang="es-US" sz="1600" dirty="0" smtClean="0"/>
                        <a:t>eran</a:t>
                      </a:r>
                      <a:endParaRPr lang="es-US" sz="1600" dirty="0"/>
                    </a:p>
                  </a:txBody>
                  <a:tcPr/>
                </a:tc>
                <a:tc>
                  <a:txBody>
                    <a:bodyPr/>
                    <a:lstStyle/>
                    <a:p>
                      <a:r>
                        <a:rPr lang="es-US" sz="1600" dirty="0" smtClean="0"/>
                        <a:t>tenían</a:t>
                      </a:r>
                      <a:endParaRPr lang="es-US" sz="1600" dirty="0"/>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heckerboard(across)">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ox(in)">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0">
                                            <p:txEl>
                                              <p:pRg st="0" end="0"/>
                                            </p:txEl>
                                          </p:spTgt>
                                        </p:tgtEl>
                                        <p:attrNameLst>
                                          <p:attrName>style.visibility</p:attrName>
                                        </p:attrNameLst>
                                      </p:cBhvr>
                                      <p:to>
                                        <p:strVal val="visible"/>
                                      </p:to>
                                    </p:set>
                                    <p:animEffect transition="in" filter="box(in)">
                                      <p:cBhvr>
                                        <p:cTn id="17" dur="500"/>
                                        <p:tgtEl>
                                          <p:spTgt spid="20">
                                            <p:txEl>
                                              <p:pRg st="0" end="0"/>
                                            </p:txEl>
                                          </p:spTgt>
                                        </p:tgtEl>
                                      </p:cBhvr>
                                    </p:animEffect>
                                  </p:childTnLst>
                                </p:cTn>
                              </p:par>
                              <p:par>
                                <p:cTn id="18" presetID="4" presetClass="entr" presetSubtype="16" fill="hold" nodeType="withEffect">
                                  <p:stCondLst>
                                    <p:cond delay="0"/>
                                  </p:stCondLst>
                                  <p:childTnLst>
                                    <p:set>
                                      <p:cBhvr>
                                        <p:cTn id="19" dur="1" fill="hold">
                                          <p:stCondLst>
                                            <p:cond delay="0"/>
                                          </p:stCondLst>
                                        </p:cTn>
                                        <p:tgtEl>
                                          <p:spTgt spid="20">
                                            <p:txEl>
                                              <p:pRg st="1" end="1"/>
                                            </p:txEl>
                                          </p:spTgt>
                                        </p:tgtEl>
                                        <p:attrNameLst>
                                          <p:attrName>style.visibility</p:attrName>
                                        </p:attrNameLst>
                                      </p:cBhvr>
                                      <p:to>
                                        <p:strVal val="visible"/>
                                      </p:to>
                                    </p:set>
                                    <p:animEffect transition="in" filter="box(in)">
                                      <p:cBhvr>
                                        <p:cTn id="20" dur="500"/>
                                        <p:tgtEl>
                                          <p:spTgt spid="20">
                                            <p:txEl>
                                              <p:pRg st="1" end="1"/>
                                            </p:txEl>
                                          </p:spTgt>
                                        </p:tgtEl>
                                      </p:cBhvr>
                                    </p:animEffect>
                                  </p:childTnLst>
                                </p:cTn>
                              </p:par>
                              <p:par>
                                <p:cTn id="21" presetID="4" presetClass="entr" presetSubtype="16" fill="hold" nodeType="withEffect">
                                  <p:stCondLst>
                                    <p:cond delay="0"/>
                                  </p:stCondLst>
                                  <p:childTnLst>
                                    <p:set>
                                      <p:cBhvr>
                                        <p:cTn id="22" dur="1" fill="hold">
                                          <p:stCondLst>
                                            <p:cond delay="0"/>
                                          </p:stCondLst>
                                        </p:cTn>
                                        <p:tgtEl>
                                          <p:spTgt spid="20">
                                            <p:txEl>
                                              <p:pRg st="3" end="3"/>
                                            </p:txEl>
                                          </p:spTgt>
                                        </p:tgtEl>
                                        <p:attrNameLst>
                                          <p:attrName>style.visibility</p:attrName>
                                        </p:attrNameLst>
                                      </p:cBhvr>
                                      <p:to>
                                        <p:strVal val="visible"/>
                                      </p:to>
                                    </p:set>
                                    <p:animEffect transition="in" filter="box(in)">
                                      <p:cBhvr>
                                        <p:cTn id="23" dur="500"/>
                                        <p:tgtEl>
                                          <p:spTgt spid="2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5943600" y="0"/>
            <a:ext cx="3200400" cy="6858000"/>
          </a:xfrm>
          <a:solidFill>
            <a:srgbClr val="FFCC00"/>
          </a:solidFill>
        </p:spPr>
        <p:txBody>
          <a:bodyPr>
            <a:normAutofit/>
          </a:bodyPr>
          <a:lstStyle/>
          <a:p>
            <a:pPr>
              <a:buNone/>
            </a:pPr>
            <a:r>
              <a:rPr lang="es-US" sz="2000" b="1" dirty="0" smtClean="0"/>
              <a:t>Actividad 20</a:t>
            </a:r>
          </a:p>
          <a:p>
            <a:pPr>
              <a:buNone/>
            </a:pPr>
            <a:r>
              <a:rPr lang="es-US" sz="2000" dirty="0" smtClean="0"/>
              <a:t>Antes de ver el video</a:t>
            </a:r>
          </a:p>
          <a:p>
            <a:pPr>
              <a:buNone/>
            </a:pPr>
            <a:endParaRPr lang="es-US" sz="2000" dirty="0" smtClean="0"/>
          </a:p>
          <a:p>
            <a:pPr marL="0" indent="0">
              <a:buNone/>
            </a:pPr>
            <a:r>
              <a:rPr lang="es-US" sz="2000" dirty="0" smtClean="0"/>
              <a:t>Lee la descripción de la película que aparece al lado y responde las siguientes preguntas:</a:t>
            </a:r>
          </a:p>
          <a:p>
            <a:pPr marL="0" indent="0">
              <a:buNone/>
            </a:pPr>
            <a:endParaRPr lang="es-US" sz="2000" dirty="0" smtClean="0"/>
          </a:p>
          <a:p>
            <a:pPr marL="457200" indent="-457200">
              <a:buAutoNum type="arabicPeriod"/>
            </a:pPr>
            <a:r>
              <a:rPr lang="es-US" sz="2000" dirty="0" smtClean="0"/>
              <a:t>Observa la fotografía del niño y describe lo que está haciendo.</a:t>
            </a:r>
          </a:p>
          <a:p>
            <a:pPr marL="457200" indent="-457200">
              <a:buAutoNum type="arabicPeriod"/>
            </a:pPr>
            <a:r>
              <a:rPr lang="es-US" sz="2000" dirty="0" smtClean="0">
                <a:cs typeface="Times New Roman"/>
              </a:rPr>
              <a:t>¿Cuál crees que es el género de esta película? (Comedia, ciencia ficción, drama, etc.)</a:t>
            </a:r>
          </a:p>
          <a:p>
            <a:pPr marL="457200" indent="-457200">
              <a:buAutoNum type="arabicPeriod"/>
            </a:pPr>
            <a:r>
              <a:rPr lang="es-US" sz="2000" dirty="0" smtClean="0">
                <a:cs typeface="Times New Roman"/>
              </a:rPr>
              <a:t>¿Por qué crees que la película se titula “La lengua de las mariposas”?</a:t>
            </a:r>
            <a:endParaRPr lang="es-US" sz="2000" dirty="0" smtClean="0"/>
          </a:p>
          <a:p>
            <a:pPr>
              <a:buNone/>
            </a:pPr>
            <a:endParaRPr lang="es-US" sz="2000" dirty="0" smtClean="0"/>
          </a:p>
          <a:p>
            <a:pPr marL="0" indent="-91440">
              <a:buNone/>
            </a:pPr>
            <a:endParaRPr lang="es-US" sz="1800" dirty="0" smtClean="0"/>
          </a:p>
          <a:p>
            <a:pPr marL="0" indent="-91440">
              <a:buNone/>
            </a:pPr>
            <a:endParaRPr lang="es-US" sz="1800" dirty="0" smtClean="0"/>
          </a:p>
          <a:p>
            <a:pPr marL="0" indent="0">
              <a:buNone/>
            </a:pPr>
            <a:endParaRPr lang="en-US" sz="2000" b="1" dirty="0" smtClean="0"/>
          </a:p>
          <a:p>
            <a:pPr marL="0" indent="0">
              <a:buNone/>
            </a:pPr>
            <a:endParaRPr lang="en-US" sz="1800" dirty="0" smtClean="0">
              <a:latin typeface="Times New Roman"/>
              <a:cs typeface="Times New Roman"/>
            </a:endParaRPr>
          </a:p>
          <a:p>
            <a:pPr marL="0" indent="0">
              <a:buFontTx/>
              <a:buChar char="-"/>
            </a:pPr>
            <a:endParaRPr lang="en-US" sz="1800" dirty="0" smtClean="0">
              <a:latin typeface="Times New Roman"/>
              <a:cs typeface="Times New Roman"/>
            </a:endParaRPr>
          </a:p>
          <a:p>
            <a:pPr marL="0" indent="0">
              <a:buNone/>
            </a:pPr>
            <a:endParaRPr lang="en-US" sz="1800" dirty="0"/>
          </a:p>
        </p:txBody>
      </p:sp>
      <p:sp>
        <p:nvSpPr>
          <p:cNvPr id="5" name="Rectangle 4"/>
          <p:cNvSpPr/>
          <p:nvPr/>
        </p:nvSpPr>
        <p:spPr>
          <a:xfrm>
            <a:off x="0" y="0"/>
            <a:ext cx="838200" cy="6858000"/>
          </a:xfrm>
          <a:prstGeom prst="rect">
            <a:avLst/>
          </a:prstGeom>
          <a:blipFill>
            <a:blip r:embed="rId3" cstate="prin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p:cNvPicPr>
            <a:picLocks noGrp="1" noChangeAspect="1" noChangeArrowheads="1"/>
          </p:cNvPicPr>
          <p:nvPr>
            <p:ph sz="half" idx="1"/>
          </p:nvPr>
        </p:nvPicPr>
        <p:blipFill>
          <a:blip r:embed="rId4" cstate="print"/>
          <a:srcRect l="31818" t="11869" r="34848" b="25638"/>
          <a:stretch>
            <a:fillRect/>
          </a:stretch>
        </p:blipFill>
        <p:spPr bwMode="auto">
          <a:xfrm>
            <a:off x="838200" y="533400"/>
            <a:ext cx="5019431" cy="5943600"/>
          </a:xfrm>
          <a:prstGeom prst="rect">
            <a:avLst/>
          </a:prstGeom>
          <a:noFill/>
          <a:ln w="9525">
            <a:noFill/>
            <a:miter lim="800000"/>
            <a:headEnd/>
            <a:tailEnd/>
          </a:ln>
        </p:spPr>
      </p:pic>
      <p:pic>
        <p:nvPicPr>
          <p:cNvPr id="6" name="Picture 5"/>
          <p:cNvPicPr/>
          <p:nvPr/>
        </p:nvPicPr>
        <p:blipFill>
          <a:blip r:embed="rId5" cstate="print"/>
          <a:srcRect l="29481" t="81164" r="5952" b="13242"/>
          <a:stretch>
            <a:fillRect/>
          </a:stretch>
        </p:blipFill>
        <p:spPr bwMode="auto">
          <a:xfrm>
            <a:off x="838200" y="6324600"/>
            <a:ext cx="5105400" cy="533400"/>
          </a:xfrm>
          <a:prstGeom prst="rect">
            <a:avLst/>
          </a:prstGeom>
          <a:noFill/>
          <a:ln w="9525">
            <a:noFill/>
            <a:miter lim="800000"/>
            <a:headEnd/>
            <a:tailEnd/>
          </a:ln>
        </p:spPr>
      </p:pic>
      <p:pic>
        <p:nvPicPr>
          <p:cNvPr id="7" name="Picture 6"/>
          <p:cNvPicPr/>
          <p:nvPr/>
        </p:nvPicPr>
        <p:blipFill>
          <a:blip r:embed="rId5" cstate="print"/>
          <a:srcRect l="29481" t="81164" r="5952" b="13242"/>
          <a:stretch>
            <a:fillRect/>
          </a:stretch>
        </p:blipFill>
        <p:spPr bwMode="auto">
          <a:xfrm>
            <a:off x="838200" y="0"/>
            <a:ext cx="5105400" cy="5334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5943600" y="0"/>
            <a:ext cx="3200400" cy="6858000"/>
          </a:xfrm>
          <a:solidFill>
            <a:srgbClr val="FFCC00"/>
          </a:solidFill>
        </p:spPr>
        <p:txBody>
          <a:bodyPr>
            <a:normAutofit/>
          </a:bodyPr>
          <a:lstStyle/>
          <a:p>
            <a:pPr>
              <a:buNone/>
            </a:pPr>
            <a:r>
              <a:rPr lang="es-US" sz="2000" b="1" dirty="0" smtClean="0"/>
              <a:t>Actividad 21</a:t>
            </a:r>
          </a:p>
          <a:p>
            <a:pPr>
              <a:buNone/>
            </a:pPr>
            <a:r>
              <a:rPr lang="es-US" sz="2000" dirty="0" smtClean="0"/>
              <a:t>Después  de ver el video</a:t>
            </a:r>
          </a:p>
          <a:p>
            <a:pPr>
              <a:buNone/>
            </a:pPr>
            <a:endParaRPr lang="es-US" sz="2000" dirty="0" smtClean="0"/>
          </a:p>
          <a:p>
            <a:pPr marL="0" indent="0">
              <a:buNone/>
            </a:pPr>
            <a:r>
              <a:rPr lang="es-US" sz="2000" dirty="0" smtClean="0"/>
              <a:t>Trabajen en grupos pequeños (2/3) en la siguiente actividad:</a:t>
            </a:r>
          </a:p>
          <a:p>
            <a:pPr marL="0" indent="0">
              <a:buNone/>
            </a:pPr>
            <a:r>
              <a:rPr lang="es-US" sz="2000" dirty="0" smtClean="0"/>
              <a:t>“Guernica” de Pablo Picasso es una de las obras más reconocidas del arte español. Busca en internet una fotografía de esta famosa pintura y compárala con la fotografía que aparece al lado.</a:t>
            </a:r>
          </a:p>
          <a:p>
            <a:pPr marL="0" indent="0">
              <a:buNone/>
            </a:pPr>
            <a:endParaRPr lang="es-US" sz="2000" dirty="0" smtClean="0"/>
          </a:p>
          <a:p>
            <a:pPr marL="0" indent="0">
              <a:buNone/>
            </a:pPr>
            <a:r>
              <a:rPr lang="es-US" sz="2000" dirty="0" smtClean="0"/>
              <a:t>1. </a:t>
            </a:r>
            <a:r>
              <a:rPr lang="es-US" sz="2000" dirty="0" smtClean="0">
                <a:cs typeface="Times New Roman"/>
              </a:rPr>
              <a:t>¿</a:t>
            </a:r>
            <a:r>
              <a:rPr lang="es-US" sz="2000" dirty="0" smtClean="0"/>
              <a:t>En qué son similares la fotografía y la pintura?</a:t>
            </a:r>
          </a:p>
          <a:p>
            <a:pPr marL="0" indent="0">
              <a:buNone/>
            </a:pPr>
            <a:r>
              <a:rPr lang="es-US" sz="2000" dirty="0" smtClean="0"/>
              <a:t>2. </a:t>
            </a:r>
            <a:r>
              <a:rPr lang="es-US" sz="2000" dirty="0" smtClean="0">
                <a:cs typeface="Times New Roman"/>
              </a:rPr>
              <a:t>¿</a:t>
            </a:r>
            <a:r>
              <a:rPr lang="es-US" sz="2000" dirty="0" smtClean="0"/>
              <a:t>Qué quiso representar Pablo Picasso en esta pintura?</a:t>
            </a:r>
          </a:p>
          <a:p>
            <a:pPr marL="457200" indent="-457200">
              <a:buNone/>
            </a:pPr>
            <a:endParaRPr lang="es-US" sz="2000" dirty="0" smtClean="0"/>
          </a:p>
          <a:p>
            <a:pPr marL="457200" indent="-457200">
              <a:buAutoNum type="arabicPeriod"/>
            </a:pPr>
            <a:endParaRPr lang="es-US" sz="2000" dirty="0" smtClean="0"/>
          </a:p>
          <a:p>
            <a:pPr marL="0" indent="0">
              <a:buNone/>
            </a:pPr>
            <a:endParaRPr lang="es-US" sz="2000" dirty="0" smtClean="0"/>
          </a:p>
        </p:txBody>
      </p:sp>
      <p:sp>
        <p:nvSpPr>
          <p:cNvPr id="5" name="Rectangle 4"/>
          <p:cNvSpPr/>
          <p:nvPr/>
        </p:nvSpPr>
        <p:spPr>
          <a:xfrm>
            <a:off x="0" y="0"/>
            <a:ext cx="838200" cy="6858000"/>
          </a:xfrm>
          <a:prstGeom prst="rect">
            <a:avLst/>
          </a:prstGeom>
          <a:blipFill>
            <a:blip r:embed="rId3" cstate="prin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p:cNvPicPr>
            <a:picLocks noGrp="1" noChangeAspect="1" noChangeArrowheads="1"/>
          </p:cNvPicPr>
          <p:nvPr>
            <p:ph sz="half" idx="1"/>
          </p:nvPr>
        </p:nvPicPr>
        <p:blipFill>
          <a:blip r:embed="rId4" cstate="print"/>
          <a:srcRect l="31818" t="11869" r="34848" b="76113"/>
          <a:stretch>
            <a:fillRect/>
          </a:stretch>
        </p:blipFill>
        <p:spPr bwMode="auto">
          <a:xfrm>
            <a:off x="838200" y="533400"/>
            <a:ext cx="5019431" cy="1143000"/>
          </a:xfrm>
          <a:prstGeom prst="rect">
            <a:avLst/>
          </a:prstGeom>
          <a:noFill/>
          <a:ln w="9525">
            <a:noFill/>
            <a:miter lim="800000"/>
            <a:headEnd/>
            <a:tailEnd/>
          </a:ln>
        </p:spPr>
      </p:pic>
      <p:pic>
        <p:nvPicPr>
          <p:cNvPr id="6" name="Picture 5"/>
          <p:cNvPicPr/>
          <p:nvPr/>
        </p:nvPicPr>
        <p:blipFill>
          <a:blip r:embed="rId5" cstate="print"/>
          <a:srcRect l="29481" t="81164" r="5952" b="13242"/>
          <a:stretch>
            <a:fillRect/>
          </a:stretch>
        </p:blipFill>
        <p:spPr bwMode="auto">
          <a:xfrm>
            <a:off x="838200" y="6324600"/>
            <a:ext cx="5105400" cy="533400"/>
          </a:xfrm>
          <a:prstGeom prst="rect">
            <a:avLst/>
          </a:prstGeom>
          <a:noFill/>
          <a:ln w="9525">
            <a:noFill/>
            <a:miter lim="800000"/>
            <a:headEnd/>
            <a:tailEnd/>
          </a:ln>
        </p:spPr>
      </p:pic>
      <p:pic>
        <p:nvPicPr>
          <p:cNvPr id="7" name="Picture 6"/>
          <p:cNvPicPr/>
          <p:nvPr/>
        </p:nvPicPr>
        <p:blipFill>
          <a:blip r:embed="rId5" cstate="print"/>
          <a:srcRect l="29481" t="81164" r="5952" b="13242"/>
          <a:stretch>
            <a:fillRect/>
          </a:stretch>
        </p:blipFill>
        <p:spPr bwMode="auto">
          <a:xfrm>
            <a:off x="838200" y="0"/>
            <a:ext cx="5105400" cy="533400"/>
          </a:xfrm>
          <a:prstGeom prst="rect">
            <a:avLst/>
          </a:prstGeom>
          <a:noFill/>
          <a:ln w="9525">
            <a:noFill/>
            <a:miter lim="800000"/>
            <a:headEnd/>
            <a:tailEnd/>
          </a:ln>
        </p:spPr>
      </p:pic>
      <p:pic>
        <p:nvPicPr>
          <p:cNvPr id="8" name="Picture 7"/>
          <p:cNvPicPr/>
          <p:nvPr/>
        </p:nvPicPr>
        <p:blipFill>
          <a:blip r:embed="rId6" cstate="print"/>
          <a:srcRect/>
          <a:stretch>
            <a:fillRect/>
          </a:stretch>
        </p:blipFill>
        <p:spPr bwMode="auto">
          <a:xfrm>
            <a:off x="914400" y="1676400"/>
            <a:ext cx="4953000" cy="46482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ox(in)">
                                      <p:cBhvr>
                                        <p:cTn id="7" dur="500"/>
                                        <p:tgtEl>
                                          <p:spTgt spid="4">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ox(in)">
                                      <p:cBhvr>
                                        <p:cTn id="10" dur="500"/>
                                        <p:tgtEl>
                                          <p:spTgt spid="4">
                                            <p:txEl>
                                              <p:pRg st="1" end="1"/>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box(in)">
                                      <p:cBhvr>
                                        <p:cTn id="13" dur="500"/>
                                        <p:tgtEl>
                                          <p:spTgt spid="4">
                                            <p:txEl>
                                              <p:pRg st="3" end="3"/>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box(in)">
                                      <p:cBhvr>
                                        <p:cTn id="16" dur="500"/>
                                        <p:tgtEl>
                                          <p:spTgt spid="4">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animEffect transition="in" filter="box(in)">
                                      <p:cBhvr>
                                        <p:cTn id="21" dur="500"/>
                                        <p:tgtEl>
                                          <p:spTgt spid="4">
                                            <p:txEl>
                                              <p:pRg st="6" end="6"/>
                                            </p:txEl>
                                          </p:spTgt>
                                        </p:tgtEl>
                                      </p:cBhvr>
                                    </p:animEffect>
                                  </p:childTnLst>
                                </p:cTn>
                              </p:par>
                              <p:par>
                                <p:cTn id="22" presetID="4" presetClass="entr" presetSubtype="16" fill="hold" nodeType="withEffect">
                                  <p:stCondLst>
                                    <p:cond delay="0"/>
                                  </p:stCondLst>
                                  <p:childTnLst>
                                    <p:set>
                                      <p:cBhvr>
                                        <p:cTn id="23" dur="1" fill="hold">
                                          <p:stCondLst>
                                            <p:cond delay="0"/>
                                          </p:stCondLst>
                                        </p:cTn>
                                        <p:tgtEl>
                                          <p:spTgt spid="4">
                                            <p:txEl>
                                              <p:pRg st="7" end="7"/>
                                            </p:txEl>
                                          </p:spTgt>
                                        </p:tgtEl>
                                        <p:attrNameLst>
                                          <p:attrName>style.visibility</p:attrName>
                                        </p:attrNameLst>
                                      </p:cBhvr>
                                      <p:to>
                                        <p:strVal val="visible"/>
                                      </p:to>
                                    </p:set>
                                    <p:animEffect transition="in" filter="box(in)">
                                      <p:cBhvr>
                                        <p:cTn id="24"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00" y="0"/>
            <a:ext cx="2551113" cy="1435100"/>
          </a:xfrm>
        </p:spPr>
        <p:txBody>
          <a:bodyPr>
            <a:normAutofit/>
          </a:bodyPr>
          <a:lstStyle/>
          <a:p>
            <a:r>
              <a:rPr lang="es-US" sz="40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Repaso</a:t>
            </a:r>
            <a:br>
              <a:rPr lang="es-US" sz="40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endParaRPr lang="es-US" sz="4000" dirty="0"/>
          </a:p>
        </p:txBody>
      </p:sp>
      <p:sp>
        <p:nvSpPr>
          <p:cNvPr id="6" name="Content Placeholder 5"/>
          <p:cNvSpPr>
            <a:spLocks noGrp="1"/>
          </p:cNvSpPr>
          <p:nvPr>
            <p:ph idx="1"/>
          </p:nvPr>
        </p:nvSpPr>
        <p:spPr>
          <a:xfrm>
            <a:off x="3575050" y="0"/>
            <a:ext cx="5568950" cy="6858000"/>
          </a:xfrm>
          <a:solidFill>
            <a:srgbClr val="FFCD2F"/>
          </a:solidFill>
        </p:spPr>
        <p:txBody>
          <a:bodyPr>
            <a:normAutofit/>
          </a:bodyPr>
          <a:lstStyle/>
          <a:p>
            <a:pPr>
              <a:buNone/>
            </a:pPr>
            <a:r>
              <a:rPr lang="es-US" sz="2000" b="1" dirty="0" smtClean="0"/>
              <a:t>Actividad 22 </a:t>
            </a:r>
          </a:p>
          <a:p>
            <a:pPr marL="0" indent="0">
              <a:buNone/>
            </a:pPr>
            <a:r>
              <a:rPr lang="es-US" sz="2000" dirty="0" smtClean="0"/>
              <a:t>Completa el siguiente cuestionario sobre cine de acuerdo a tus conocimientos y preferencias.</a:t>
            </a:r>
          </a:p>
          <a:p>
            <a:pPr marL="0" indent="0">
              <a:buNone/>
            </a:pPr>
            <a:endParaRPr lang="es-US" sz="2000" dirty="0" smtClean="0"/>
          </a:p>
          <a:p>
            <a:pPr marL="0" indent="0">
              <a:buFontTx/>
              <a:buChar char="-"/>
            </a:pPr>
            <a:r>
              <a:rPr lang="es-US" sz="2000" dirty="0" smtClean="0"/>
              <a:t>Un buen actor de comedia es________________.</a:t>
            </a:r>
          </a:p>
          <a:p>
            <a:pPr marL="0" indent="0">
              <a:buFontTx/>
              <a:buChar char="-"/>
            </a:pPr>
            <a:r>
              <a:rPr lang="es-US" sz="2000" dirty="0" smtClean="0"/>
              <a:t>La mejor película infantil que he visto es___________________.</a:t>
            </a:r>
          </a:p>
          <a:p>
            <a:pPr marL="0" indent="0">
              <a:buFontTx/>
              <a:buChar char="-"/>
            </a:pPr>
            <a:r>
              <a:rPr lang="es-US" sz="2000" dirty="0" smtClean="0"/>
              <a:t>La película más taquillera de este año es________________.</a:t>
            </a:r>
          </a:p>
          <a:p>
            <a:pPr marL="0" indent="0">
              <a:buFontTx/>
              <a:buChar char="-"/>
            </a:pPr>
            <a:r>
              <a:rPr lang="es-US" sz="2000" dirty="0" smtClean="0"/>
              <a:t>Una buena actriz en películas de acción es_________________.</a:t>
            </a:r>
          </a:p>
          <a:p>
            <a:pPr marL="0" indent="0">
              <a:buFontTx/>
              <a:buChar char="-"/>
            </a:pPr>
            <a:r>
              <a:rPr lang="es-US" sz="2000" dirty="0" smtClean="0"/>
              <a:t>Una película de terror que me gusta es__________________.</a:t>
            </a:r>
          </a:p>
          <a:p>
            <a:pPr marL="0" indent="0">
              <a:buFontTx/>
              <a:buChar char="-"/>
            </a:pPr>
            <a:r>
              <a:rPr lang="es-US" sz="2000" dirty="0" smtClean="0"/>
              <a:t>Una película que se filmó en Nueva Zelandia fue__________________.</a:t>
            </a:r>
          </a:p>
          <a:p>
            <a:pPr marL="0" indent="0">
              <a:buFontTx/>
              <a:buChar char="-"/>
            </a:pPr>
            <a:r>
              <a:rPr lang="es-US" sz="2000" dirty="0" smtClean="0"/>
              <a:t>___________________ es un buen director de cine. </a:t>
            </a:r>
          </a:p>
          <a:p>
            <a:pPr marL="0" indent="0">
              <a:buFontTx/>
              <a:buChar char="-"/>
            </a:pPr>
            <a:r>
              <a:rPr lang="es-US" sz="2000" dirty="0" smtClean="0"/>
              <a:t> Una película en español que he visto es______________________. </a:t>
            </a:r>
          </a:p>
          <a:p>
            <a:pPr marL="0" indent="0">
              <a:buFontTx/>
              <a:buChar char="-"/>
            </a:pPr>
            <a:endParaRPr lang="es-US" sz="2000" dirty="0"/>
          </a:p>
        </p:txBody>
      </p:sp>
      <p:sp>
        <p:nvSpPr>
          <p:cNvPr id="7" name="Text Placeholder 6"/>
          <p:cNvSpPr>
            <a:spLocks noGrp="1"/>
          </p:cNvSpPr>
          <p:nvPr>
            <p:ph type="body" sz="half" idx="2"/>
          </p:nvPr>
        </p:nvSpPr>
        <p:spPr>
          <a:xfrm>
            <a:off x="914400" y="990600"/>
            <a:ext cx="2667000" cy="5867400"/>
          </a:xfrm>
          <a:solidFill>
            <a:srgbClr val="FFCD2F"/>
          </a:solidFill>
          <a:ln>
            <a:solidFill>
              <a:schemeClr val="bg2">
                <a:lumMod val="25000"/>
              </a:schemeClr>
            </a:solidFill>
          </a:ln>
        </p:spPr>
        <p:txBody>
          <a:bodyPr>
            <a:normAutofit/>
          </a:bodyPr>
          <a:lstStyle/>
          <a:p>
            <a:r>
              <a:rPr lang="es-US" sz="2000" b="1" cap="all" dirty="0" smtClean="0"/>
              <a:t>Meta comunicativa</a:t>
            </a:r>
          </a:p>
          <a:p>
            <a:r>
              <a:rPr lang="es-US" sz="2000" dirty="0" smtClean="0"/>
              <a:t>-</a:t>
            </a:r>
            <a:r>
              <a:rPr lang="es-US" sz="2000" i="1" dirty="0" smtClean="0"/>
              <a:t>Hablar de cine</a:t>
            </a:r>
          </a:p>
          <a:p>
            <a:endParaRPr lang="es-US" sz="2000" dirty="0" smtClean="0"/>
          </a:p>
          <a:p>
            <a:r>
              <a:rPr lang="es-US" sz="1800" dirty="0" smtClean="0"/>
              <a:t>En parejas respondan las siguientes preguntas:</a:t>
            </a:r>
          </a:p>
          <a:p>
            <a:endParaRPr lang="es-US" sz="1800" dirty="0" smtClean="0"/>
          </a:p>
          <a:p>
            <a:r>
              <a:rPr lang="es-US" sz="1800" dirty="0" smtClean="0"/>
              <a:t>De las películas que has visto recientemente:</a:t>
            </a:r>
          </a:p>
          <a:p>
            <a:endParaRPr lang="es-US" sz="1800" dirty="0" smtClean="0"/>
          </a:p>
          <a:p>
            <a:r>
              <a:rPr lang="es-US" sz="1800" dirty="0" smtClean="0">
                <a:cs typeface="Times New Roman"/>
              </a:rPr>
              <a:t>-¿C</a:t>
            </a:r>
            <a:r>
              <a:rPr lang="es-US" sz="1800" dirty="0" smtClean="0"/>
              <a:t>uál es la más divertida? Explica brevemente por qué.</a:t>
            </a:r>
          </a:p>
          <a:p>
            <a:endParaRPr lang="es-US" sz="1800" dirty="0" smtClean="0"/>
          </a:p>
          <a:p>
            <a:pPr>
              <a:buFontTx/>
              <a:buChar char="-"/>
            </a:pPr>
            <a:r>
              <a:rPr lang="es-US" sz="1800" dirty="0" smtClean="0">
                <a:cs typeface="Times New Roman"/>
              </a:rPr>
              <a:t>¿Cuál es la más aburrida? ¿Por qué?</a:t>
            </a:r>
          </a:p>
          <a:p>
            <a:pPr>
              <a:buFontTx/>
              <a:buChar char="-"/>
            </a:pPr>
            <a:r>
              <a:rPr lang="es-US" sz="1800" dirty="0" smtClean="0">
                <a:cs typeface="Times New Roman"/>
              </a:rPr>
              <a:t>¿Cuál  tiene mejores efectos especiales?</a:t>
            </a:r>
            <a:endParaRPr lang="es-US" sz="1800" dirty="0" smtClean="0"/>
          </a:p>
          <a:p>
            <a:endParaRPr lang="es-US" sz="2000" dirty="0" smtClean="0"/>
          </a:p>
          <a:p>
            <a:endParaRPr lang="es-US" sz="2000" dirty="0"/>
          </a:p>
        </p:txBody>
      </p:sp>
      <p:sp>
        <p:nvSpPr>
          <p:cNvPr id="8" name="Rectangle 7"/>
          <p:cNvSpPr/>
          <p:nvPr/>
        </p:nvSpPr>
        <p:spPr>
          <a:xfrm>
            <a:off x="0" y="0"/>
            <a:ext cx="914400" cy="6858000"/>
          </a:xfrm>
          <a:prstGeom prst="rect">
            <a:avLst/>
          </a:prstGeom>
          <a:blipFill>
            <a:blip r:embed="rId3" cstate="prin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479634" y="2967335"/>
            <a:ext cx="184731" cy="923330"/>
          </a:xfrm>
          <a:prstGeom prst="rect">
            <a:avLst/>
          </a:prstGeom>
          <a:noFill/>
        </p:spPr>
        <p:txBody>
          <a:bodyPr wrap="none" lIns="91440" tIns="45720" rIns="91440" bIns="45720">
            <a:spAutoFit/>
          </a:bodyPr>
          <a:lstStyle/>
          <a:p>
            <a:pPr algn="ctr"/>
            <a:endParaRPr lang="es-US"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checkerboard(across)">
                                      <p:cBhvr>
                                        <p:cTn id="12" dur="500"/>
                                        <p:tgtEl>
                                          <p:spTgt spid="7">
                                            <p:txEl>
                                              <p:pRg st="0" end="0"/>
                                            </p:txEl>
                                          </p:spTgt>
                                        </p:tgtEl>
                                      </p:cBhvr>
                                    </p:animEffect>
                                  </p:childTnLst>
                                </p:cTn>
                              </p:par>
                              <p:par>
                                <p:cTn id="13" presetID="5" presetClass="entr" presetSubtype="10" fill="hold"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checkerboard(across)">
                                      <p:cBhvr>
                                        <p:cTn id="15" dur="500"/>
                                        <p:tgtEl>
                                          <p:spTgt spid="7">
                                            <p:txEl>
                                              <p:pRg st="1" end="1"/>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checkerboard(across)">
                                      <p:cBhvr>
                                        <p:cTn id="18" dur="500"/>
                                        <p:tgtEl>
                                          <p:spTgt spid="7">
                                            <p:txEl>
                                              <p:pRg st="3" end="3"/>
                                            </p:txEl>
                                          </p:spTgt>
                                        </p:tgtEl>
                                      </p:cBhvr>
                                    </p:animEffect>
                                  </p:childTnLst>
                                </p:cTn>
                              </p:par>
                              <p:par>
                                <p:cTn id="19" presetID="5" presetClass="entr" presetSubtype="10" fill="hold"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animEffect transition="in" filter="checkerboard(across)">
                                      <p:cBhvr>
                                        <p:cTn id="21" dur="500"/>
                                        <p:tgtEl>
                                          <p:spTgt spid="7">
                                            <p:txEl>
                                              <p:pRg st="5" end="5"/>
                                            </p:txEl>
                                          </p:spTgt>
                                        </p:tgtEl>
                                      </p:cBhvr>
                                    </p:animEffect>
                                  </p:childTnLst>
                                </p:cTn>
                              </p:par>
                              <p:par>
                                <p:cTn id="22" presetID="5" presetClass="entr" presetSubtype="10" fill="hold" nodeType="withEffect">
                                  <p:stCondLst>
                                    <p:cond delay="0"/>
                                  </p:stCondLst>
                                  <p:childTnLst>
                                    <p:set>
                                      <p:cBhvr>
                                        <p:cTn id="23" dur="1" fill="hold">
                                          <p:stCondLst>
                                            <p:cond delay="0"/>
                                          </p:stCondLst>
                                        </p:cTn>
                                        <p:tgtEl>
                                          <p:spTgt spid="7">
                                            <p:txEl>
                                              <p:pRg st="7" end="7"/>
                                            </p:txEl>
                                          </p:spTgt>
                                        </p:tgtEl>
                                        <p:attrNameLst>
                                          <p:attrName>style.visibility</p:attrName>
                                        </p:attrNameLst>
                                      </p:cBhvr>
                                      <p:to>
                                        <p:strVal val="visible"/>
                                      </p:to>
                                    </p:set>
                                    <p:animEffect transition="in" filter="checkerboard(across)">
                                      <p:cBhvr>
                                        <p:cTn id="24" dur="500"/>
                                        <p:tgtEl>
                                          <p:spTgt spid="7">
                                            <p:txEl>
                                              <p:pRg st="7" end="7"/>
                                            </p:txEl>
                                          </p:spTgt>
                                        </p:tgtEl>
                                      </p:cBhvr>
                                    </p:animEffect>
                                  </p:childTnLst>
                                </p:cTn>
                              </p:par>
                              <p:par>
                                <p:cTn id="25" presetID="5" presetClass="entr" presetSubtype="10" fill="hold" nodeType="with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animEffect transition="in" filter="checkerboard(across)">
                                      <p:cBhvr>
                                        <p:cTn id="27" dur="500"/>
                                        <p:tgtEl>
                                          <p:spTgt spid="7">
                                            <p:txEl>
                                              <p:pRg st="9" end="9"/>
                                            </p:txEl>
                                          </p:spTgt>
                                        </p:tgtEl>
                                      </p:cBhvr>
                                    </p:animEffect>
                                  </p:childTnLst>
                                </p:cTn>
                              </p:par>
                              <p:par>
                                <p:cTn id="28" presetID="5" presetClass="entr" presetSubtype="10" fill="hold" nodeType="withEffect">
                                  <p:stCondLst>
                                    <p:cond delay="0"/>
                                  </p:stCondLst>
                                  <p:childTnLst>
                                    <p:set>
                                      <p:cBhvr>
                                        <p:cTn id="29" dur="1" fill="hold">
                                          <p:stCondLst>
                                            <p:cond delay="0"/>
                                          </p:stCondLst>
                                        </p:cTn>
                                        <p:tgtEl>
                                          <p:spTgt spid="7">
                                            <p:txEl>
                                              <p:pRg st="10" end="10"/>
                                            </p:txEl>
                                          </p:spTgt>
                                        </p:tgtEl>
                                        <p:attrNameLst>
                                          <p:attrName>style.visibility</p:attrName>
                                        </p:attrNameLst>
                                      </p:cBhvr>
                                      <p:to>
                                        <p:strVal val="visible"/>
                                      </p:to>
                                    </p:set>
                                    <p:animEffect transition="in" filter="checkerboard(across)">
                                      <p:cBhvr>
                                        <p:cTn id="30" dur="500"/>
                                        <p:tgtEl>
                                          <p:spTgt spid="7">
                                            <p:txEl>
                                              <p:pRg st="10" end="1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 presetClass="entr" presetSubtype="1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animEffect transition="in" filter="checkerboard(across)">
                                      <p:cBhvr>
                                        <p:cTn id="35" dur="500"/>
                                        <p:tgtEl>
                                          <p:spTgt spid="6">
                                            <p:txEl>
                                              <p:pRg st="0" end="0"/>
                                            </p:txEl>
                                          </p:spTgt>
                                        </p:tgtEl>
                                      </p:cBhvr>
                                    </p:animEffect>
                                  </p:childTnLst>
                                </p:cTn>
                              </p:par>
                              <p:par>
                                <p:cTn id="36" presetID="5" presetClass="entr" presetSubtype="10" fill="hold" nodeType="withEffect">
                                  <p:stCondLst>
                                    <p:cond delay="0"/>
                                  </p:stCondLst>
                                  <p:childTnLst>
                                    <p:set>
                                      <p:cBhvr>
                                        <p:cTn id="37" dur="1" fill="hold">
                                          <p:stCondLst>
                                            <p:cond delay="0"/>
                                          </p:stCondLst>
                                        </p:cTn>
                                        <p:tgtEl>
                                          <p:spTgt spid="6">
                                            <p:txEl>
                                              <p:pRg st="1" end="1"/>
                                            </p:txEl>
                                          </p:spTgt>
                                        </p:tgtEl>
                                        <p:attrNameLst>
                                          <p:attrName>style.visibility</p:attrName>
                                        </p:attrNameLst>
                                      </p:cBhvr>
                                      <p:to>
                                        <p:strVal val="visible"/>
                                      </p:to>
                                    </p:set>
                                    <p:animEffect transition="in" filter="checkerboard(across)">
                                      <p:cBhvr>
                                        <p:cTn id="38" dur="500"/>
                                        <p:tgtEl>
                                          <p:spTgt spid="6">
                                            <p:txEl>
                                              <p:pRg st="1" end="1"/>
                                            </p:txEl>
                                          </p:spTgt>
                                        </p:tgtEl>
                                      </p:cBhvr>
                                    </p:animEffect>
                                  </p:childTnLst>
                                </p:cTn>
                              </p:par>
                              <p:par>
                                <p:cTn id="39" presetID="5" presetClass="entr" presetSubtype="10" fill="hold" nodeType="with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animEffect transition="in" filter="checkerboard(across)">
                                      <p:cBhvr>
                                        <p:cTn id="41" dur="500"/>
                                        <p:tgtEl>
                                          <p:spTgt spid="6">
                                            <p:txEl>
                                              <p:pRg st="3" end="3"/>
                                            </p:txEl>
                                          </p:spTgt>
                                        </p:tgtEl>
                                      </p:cBhvr>
                                    </p:animEffect>
                                  </p:childTnLst>
                                </p:cTn>
                              </p:par>
                              <p:par>
                                <p:cTn id="42" presetID="5" presetClass="entr" presetSubtype="10" fill="hold" nodeType="withEffect">
                                  <p:stCondLst>
                                    <p:cond delay="0"/>
                                  </p:stCondLst>
                                  <p:childTnLst>
                                    <p:set>
                                      <p:cBhvr>
                                        <p:cTn id="43" dur="1" fill="hold">
                                          <p:stCondLst>
                                            <p:cond delay="0"/>
                                          </p:stCondLst>
                                        </p:cTn>
                                        <p:tgtEl>
                                          <p:spTgt spid="6">
                                            <p:txEl>
                                              <p:pRg st="4" end="4"/>
                                            </p:txEl>
                                          </p:spTgt>
                                        </p:tgtEl>
                                        <p:attrNameLst>
                                          <p:attrName>style.visibility</p:attrName>
                                        </p:attrNameLst>
                                      </p:cBhvr>
                                      <p:to>
                                        <p:strVal val="visible"/>
                                      </p:to>
                                    </p:set>
                                    <p:animEffect transition="in" filter="checkerboard(across)">
                                      <p:cBhvr>
                                        <p:cTn id="44" dur="500"/>
                                        <p:tgtEl>
                                          <p:spTgt spid="6">
                                            <p:txEl>
                                              <p:pRg st="4" end="4"/>
                                            </p:txEl>
                                          </p:spTgt>
                                        </p:tgtEl>
                                      </p:cBhvr>
                                    </p:animEffect>
                                  </p:childTnLst>
                                </p:cTn>
                              </p:par>
                              <p:par>
                                <p:cTn id="45" presetID="5" presetClass="entr" presetSubtype="10" fill="hold" nodeType="withEffect">
                                  <p:stCondLst>
                                    <p:cond delay="0"/>
                                  </p:stCondLst>
                                  <p:childTnLst>
                                    <p:set>
                                      <p:cBhvr>
                                        <p:cTn id="46" dur="1" fill="hold">
                                          <p:stCondLst>
                                            <p:cond delay="0"/>
                                          </p:stCondLst>
                                        </p:cTn>
                                        <p:tgtEl>
                                          <p:spTgt spid="6">
                                            <p:txEl>
                                              <p:pRg st="5" end="5"/>
                                            </p:txEl>
                                          </p:spTgt>
                                        </p:tgtEl>
                                        <p:attrNameLst>
                                          <p:attrName>style.visibility</p:attrName>
                                        </p:attrNameLst>
                                      </p:cBhvr>
                                      <p:to>
                                        <p:strVal val="visible"/>
                                      </p:to>
                                    </p:set>
                                    <p:animEffect transition="in" filter="checkerboard(across)">
                                      <p:cBhvr>
                                        <p:cTn id="47" dur="500"/>
                                        <p:tgtEl>
                                          <p:spTgt spid="6">
                                            <p:txEl>
                                              <p:pRg st="5" end="5"/>
                                            </p:txEl>
                                          </p:spTgt>
                                        </p:tgtEl>
                                      </p:cBhvr>
                                    </p:animEffect>
                                  </p:childTnLst>
                                </p:cTn>
                              </p:par>
                              <p:par>
                                <p:cTn id="48" presetID="5" presetClass="entr" presetSubtype="10" fill="hold" nodeType="withEffect">
                                  <p:stCondLst>
                                    <p:cond delay="0"/>
                                  </p:stCondLst>
                                  <p:childTnLst>
                                    <p:set>
                                      <p:cBhvr>
                                        <p:cTn id="49" dur="1" fill="hold">
                                          <p:stCondLst>
                                            <p:cond delay="0"/>
                                          </p:stCondLst>
                                        </p:cTn>
                                        <p:tgtEl>
                                          <p:spTgt spid="6">
                                            <p:txEl>
                                              <p:pRg st="6" end="6"/>
                                            </p:txEl>
                                          </p:spTgt>
                                        </p:tgtEl>
                                        <p:attrNameLst>
                                          <p:attrName>style.visibility</p:attrName>
                                        </p:attrNameLst>
                                      </p:cBhvr>
                                      <p:to>
                                        <p:strVal val="visible"/>
                                      </p:to>
                                    </p:set>
                                    <p:animEffect transition="in" filter="checkerboard(across)">
                                      <p:cBhvr>
                                        <p:cTn id="50" dur="500"/>
                                        <p:tgtEl>
                                          <p:spTgt spid="6">
                                            <p:txEl>
                                              <p:pRg st="6" end="6"/>
                                            </p:txEl>
                                          </p:spTgt>
                                        </p:tgtEl>
                                      </p:cBhvr>
                                    </p:animEffect>
                                  </p:childTnLst>
                                </p:cTn>
                              </p:par>
                              <p:par>
                                <p:cTn id="51" presetID="5" presetClass="entr" presetSubtype="10" fill="hold" nodeType="withEffect">
                                  <p:stCondLst>
                                    <p:cond delay="0"/>
                                  </p:stCondLst>
                                  <p:childTnLst>
                                    <p:set>
                                      <p:cBhvr>
                                        <p:cTn id="52" dur="1" fill="hold">
                                          <p:stCondLst>
                                            <p:cond delay="0"/>
                                          </p:stCondLst>
                                        </p:cTn>
                                        <p:tgtEl>
                                          <p:spTgt spid="6">
                                            <p:txEl>
                                              <p:pRg st="7" end="7"/>
                                            </p:txEl>
                                          </p:spTgt>
                                        </p:tgtEl>
                                        <p:attrNameLst>
                                          <p:attrName>style.visibility</p:attrName>
                                        </p:attrNameLst>
                                      </p:cBhvr>
                                      <p:to>
                                        <p:strVal val="visible"/>
                                      </p:to>
                                    </p:set>
                                    <p:animEffect transition="in" filter="checkerboard(across)">
                                      <p:cBhvr>
                                        <p:cTn id="53" dur="500"/>
                                        <p:tgtEl>
                                          <p:spTgt spid="6">
                                            <p:txEl>
                                              <p:pRg st="7" end="7"/>
                                            </p:txEl>
                                          </p:spTgt>
                                        </p:tgtEl>
                                      </p:cBhvr>
                                    </p:animEffect>
                                  </p:childTnLst>
                                </p:cTn>
                              </p:par>
                              <p:par>
                                <p:cTn id="54" presetID="5" presetClass="entr" presetSubtype="10" fill="hold" nodeType="withEffect">
                                  <p:stCondLst>
                                    <p:cond delay="0"/>
                                  </p:stCondLst>
                                  <p:childTnLst>
                                    <p:set>
                                      <p:cBhvr>
                                        <p:cTn id="55" dur="1" fill="hold">
                                          <p:stCondLst>
                                            <p:cond delay="0"/>
                                          </p:stCondLst>
                                        </p:cTn>
                                        <p:tgtEl>
                                          <p:spTgt spid="6">
                                            <p:txEl>
                                              <p:pRg st="8" end="8"/>
                                            </p:txEl>
                                          </p:spTgt>
                                        </p:tgtEl>
                                        <p:attrNameLst>
                                          <p:attrName>style.visibility</p:attrName>
                                        </p:attrNameLst>
                                      </p:cBhvr>
                                      <p:to>
                                        <p:strVal val="visible"/>
                                      </p:to>
                                    </p:set>
                                    <p:animEffect transition="in" filter="checkerboard(across)">
                                      <p:cBhvr>
                                        <p:cTn id="56" dur="500"/>
                                        <p:tgtEl>
                                          <p:spTgt spid="6">
                                            <p:txEl>
                                              <p:pRg st="8" end="8"/>
                                            </p:txEl>
                                          </p:spTgt>
                                        </p:tgtEl>
                                      </p:cBhvr>
                                    </p:animEffect>
                                  </p:childTnLst>
                                </p:cTn>
                              </p:par>
                              <p:par>
                                <p:cTn id="57" presetID="5" presetClass="entr" presetSubtype="10" fill="hold" nodeType="withEffect">
                                  <p:stCondLst>
                                    <p:cond delay="0"/>
                                  </p:stCondLst>
                                  <p:childTnLst>
                                    <p:set>
                                      <p:cBhvr>
                                        <p:cTn id="58" dur="1" fill="hold">
                                          <p:stCondLst>
                                            <p:cond delay="0"/>
                                          </p:stCondLst>
                                        </p:cTn>
                                        <p:tgtEl>
                                          <p:spTgt spid="6">
                                            <p:txEl>
                                              <p:pRg st="9" end="9"/>
                                            </p:txEl>
                                          </p:spTgt>
                                        </p:tgtEl>
                                        <p:attrNameLst>
                                          <p:attrName>style.visibility</p:attrName>
                                        </p:attrNameLst>
                                      </p:cBhvr>
                                      <p:to>
                                        <p:strVal val="visible"/>
                                      </p:to>
                                    </p:set>
                                    <p:animEffect transition="in" filter="checkerboard(across)">
                                      <p:cBhvr>
                                        <p:cTn id="59" dur="500"/>
                                        <p:tgtEl>
                                          <p:spTgt spid="6">
                                            <p:txEl>
                                              <p:pRg st="9" end="9"/>
                                            </p:txEl>
                                          </p:spTgt>
                                        </p:tgtEl>
                                      </p:cBhvr>
                                    </p:animEffect>
                                  </p:childTnLst>
                                </p:cTn>
                              </p:par>
                              <p:par>
                                <p:cTn id="60" presetID="5" presetClass="entr" presetSubtype="10" fill="hold" nodeType="withEffect">
                                  <p:stCondLst>
                                    <p:cond delay="0"/>
                                  </p:stCondLst>
                                  <p:childTnLst>
                                    <p:set>
                                      <p:cBhvr>
                                        <p:cTn id="61" dur="1" fill="hold">
                                          <p:stCondLst>
                                            <p:cond delay="0"/>
                                          </p:stCondLst>
                                        </p:cTn>
                                        <p:tgtEl>
                                          <p:spTgt spid="6">
                                            <p:txEl>
                                              <p:pRg st="10" end="10"/>
                                            </p:txEl>
                                          </p:spTgt>
                                        </p:tgtEl>
                                        <p:attrNameLst>
                                          <p:attrName>style.visibility</p:attrName>
                                        </p:attrNameLst>
                                      </p:cBhvr>
                                      <p:to>
                                        <p:strVal val="visible"/>
                                      </p:to>
                                    </p:set>
                                    <p:animEffect transition="in" filter="checkerboard(across)">
                                      <p:cBhvr>
                                        <p:cTn id="62"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95400" cy="6858000"/>
          </a:xfrm>
          <a:prstGeom prst="rect">
            <a:avLst/>
          </a:prstGeom>
          <a:blipFill>
            <a:blip r:embed="rId3" cstate="prin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ontent Placeholder 5"/>
          <p:cNvSpPr>
            <a:spLocks noGrp="1"/>
          </p:cNvSpPr>
          <p:nvPr>
            <p:ph sz="half" idx="2"/>
          </p:nvPr>
        </p:nvSpPr>
        <p:spPr>
          <a:xfrm>
            <a:off x="5181600" y="0"/>
            <a:ext cx="3962400" cy="6858000"/>
          </a:xfrm>
          <a:solidFill>
            <a:srgbClr val="FFCC00"/>
          </a:solidFill>
        </p:spPr>
        <p:txBody>
          <a:bodyPr>
            <a:normAutofit lnSpcReduction="10000"/>
          </a:bodyPr>
          <a:lstStyle/>
          <a:p>
            <a:pPr>
              <a:buNone/>
            </a:pPr>
            <a:r>
              <a:rPr lang="es-US" sz="2400" dirty="0" smtClean="0"/>
              <a:t>Actividad 1</a:t>
            </a:r>
          </a:p>
          <a:p>
            <a:pPr marL="0" indent="0">
              <a:buNone/>
            </a:pPr>
            <a:r>
              <a:rPr lang="es-US" sz="1800" dirty="0" smtClean="0"/>
              <a:t>Vamos a repasar los números en español. Trabaja con un compañero(a) de clase. Tomen turnos para decir en voz alta los siguientes números en español. </a:t>
            </a:r>
          </a:p>
          <a:p>
            <a:pPr marL="0" indent="0">
              <a:buNone/>
            </a:pPr>
            <a:r>
              <a:rPr lang="es-US" sz="1800" dirty="0" smtClean="0"/>
              <a:t>Ejemplo: </a:t>
            </a:r>
          </a:p>
          <a:p>
            <a:pPr marL="0" indent="0">
              <a:buNone/>
            </a:pPr>
            <a:r>
              <a:rPr lang="es-US" sz="1800" dirty="0" smtClean="0"/>
              <a:t>5218</a:t>
            </a:r>
          </a:p>
          <a:p>
            <a:pPr marL="0" indent="0">
              <a:buNone/>
            </a:pPr>
            <a:r>
              <a:rPr lang="es-US" sz="1800" i="1" dirty="0" smtClean="0"/>
              <a:t>Cinco mil doscientos dieciocho</a:t>
            </a:r>
          </a:p>
          <a:p>
            <a:pPr>
              <a:buAutoNum type="alphaLcParenR"/>
            </a:pPr>
            <a:r>
              <a:rPr lang="es-US" sz="1800" i="1" dirty="0" smtClean="0"/>
              <a:t>1.391		f) 619</a:t>
            </a:r>
          </a:p>
          <a:p>
            <a:pPr>
              <a:buAutoNum type="alphaLcParenR"/>
            </a:pPr>
            <a:r>
              <a:rPr lang="es-US" sz="1800" dirty="0" smtClean="0"/>
              <a:t>5.417		g) 20.278	</a:t>
            </a:r>
          </a:p>
          <a:p>
            <a:pPr>
              <a:buAutoNum type="alphaLcParenR"/>
            </a:pPr>
            <a:r>
              <a:rPr lang="es-US" sz="1800" dirty="0" smtClean="0"/>
              <a:t>10.935	h) 3.988</a:t>
            </a:r>
          </a:p>
          <a:p>
            <a:pPr>
              <a:buAutoNum type="alphaLcParenR"/>
            </a:pPr>
            <a:r>
              <a:rPr lang="es-US" sz="1800" dirty="0" smtClean="0"/>
              <a:t>2013		i) 1.623</a:t>
            </a:r>
          </a:p>
          <a:p>
            <a:pPr>
              <a:buAutoNum type="alphaLcParenR"/>
            </a:pPr>
            <a:r>
              <a:rPr lang="es-US" sz="1800" dirty="0" smtClean="0"/>
              <a:t>489		j) 35.601</a:t>
            </a:r>
          </a:p>
          <a:p>
            <a:pPr>
              <a:buAutoNum type="alphaLcParenR"/>
            </a:pPr>
            <a:endParaRPr lang="es-US" sz="1800" dirty="0" smtClean="0"/>
          </a:p>
          <a:p>
            <a:pPr>
              <a:buNone/>
            </a:pPr>
            <a:r>
              <a:rPr lang="es-US" sz="2400" dirty="0" smtClean="0"/>
              <a:t>Actividad 2</a:t>
            </a:r>
          </a:p>
          <a:p>
            <a:pPr marL="0" indent="0">
              <a:buNone/>
            </a:pPr>
            <a:r>
              <a:rPr lang="es-US" sz="1800" dirty="0" smtClean="0"/>
              <a:t>Escucha el </a:t>
            </a:r>
            <a:r>
              <a:rPr lang="es-US" sz="1800" dirty="0" err="1" smtClean="0"/>
              <a:t>podcast</a:t>
            </a:r>
            <a:r>
              <a:rPr lang="es-US" sz="1800" dirty="0" smtClean="0"/>
              <a:t> de Camila y Lucas y escribe todos los números que escuches. </a:t>
            </a:r>
          </a:p>
          <a:p>
            <a:pPr marL="0" indent="0">
              <a:buNone/>
            </a:pPr>
            <a:r>
              <a:rPr lang="es-US" sz="1800" b="1" dirty="0" smtClean="0"/>
              <a:t>Atención: </a:t>
            </a:r>
            <a:r>
              <a:rPr lang="es-US" sz="1800" dirty="0" smtClean="0"/>
              <a:t>Algunos números están repetidos, pero vas a escuchar 9 números diferentes. </a:t>
            </a:r>
          </a:p>
          <a:p>
            <a:pPr marL="0" indent="0">
              <a:buNone/>
            </a:pPr>
            <a:endParaRPr lang="es-US" sz="1800" dirty="0"/>
          </a:p>
        </p:txBody>
      </p:sp>
      <p:pic>
        <p:nvPicPr>
          <p:cNvPr id="2050" name="Picture 2"/>
          <p:cNvPicPr>
            <a:picLocks noGrp="1" noChangeAspect="1" noChangeArrowheads="1"/>
          </p:cNvPicPr>
          <p:nvPr>
            <p:ph sz="half" idx="1"/>
          </p:nvPr>
        </p:nvPicPr>
        <p:blipFill>
          <a:blip r:embed="rId4" cstate="print"/>
          <a:srcRect l="34832" t="17230" r="28677" b="17362"/>
          <a:stretch>
            <a:fillRect/>
          </a:stretch>
        </p:blipFill>
        <p:spPr bwMode="auto">
          <a:xfrm>
            <a:off x="1371600" y="0"/>
            <a:ext cx="3712776" cy="3581400"/>
          </a:xfrm>
          <a:prstGeom prst="rect">
            <a:avLst/>
          </a:prstGeom>
          <a:noFill/>
          <a:ln w="9525">
            <a:noFill/>
            <a:miter lim="800000"/>
            <a:headEnd/>
            <a:tailEnd/>
          </a:ln>
        </p:spPr>
      </p:pic>
      <p:graphicFrame>
        <p:nvGraphicFramePr>
          <p:cNvPr id="7" name="Table 6"/>
          <p:cNvGraphicFramePr>
            <a:graphicFrameLocks noGrp="1"/>
          </p:cNvGraphicFramePr>
          <p:nvPr/>
        </p:nvGraphicFramePr>
        <p:xfrm>
          <a:off x="1371600" y="3657600"/>
          <a:ext cx="3657600" cy="3235960"/>
        </p:xfrm>
        <a:graphic>
          <a:graphicData uri="http://schemas.openxmlformats.org/drawingml/2006/table">
            <a:tbl>
              <a:tblPr firstRow="1" bandRow="1">
                <a:tableStyleId>{7E9639D4-E3E2-4D34-9284-5A2195B3D0D7}</a:tableStyleId>
              </a:tblPr>
              <a:tblGrid>
                <a:gridCol w="731520"/>
                <a:gridCol w="2926080"/>
              </a:tblGrid>
              <a:tr h="370840">
                <a:tc>
                  <a:txBody>
                    <a:bodyPr/>
                    <a:lstStyle/>
                    <a:p>
                      <a:r>
                        <a:rPr lang="en-US" dirty="0" smtClean="0"/>
                        <a:t>#</a:t>
                      </a:r>
                      <a:endParaRPr lang="en-US" dirty="0"/>
                    </a:p>
                  </a:txBody>
                  <a:tcPr/>
                </a:tc>
                <a:tc>
                  <a:txBody>
                    <a:bodyPr/>
                    <a:lstStyle/>
                    <a:p>
                      <a:r>
                        <a:rPr lang="en-US" dirty="0" smtClean="0"/>
                        <a:t>Forma </a:t>
                      </a:r>
                      <a:r>
                        <a:rPr lang="en-US" dirty="0" err="1" smtClean="0"/>
                        <a:t>escrita</a:t>
                      </a:r>
                      <a:endParaRPr lang="en-US" dirty="0"/>
                    </a:p>
                  </a:txBody>
                  <a:tcPr/>
                </a:tc>
              </a:tr>
              <a:tr h="370840">
                <a:tc>
                  <a:txBody>
                    <a:bodyPr/>
                    <a:lstStyle/>
                    <a:p>
                      <a:r>
                        <a:rPr lang="en-US" dirty="0" smtClean="0"/>
                        <a:t>100</a:t>
                      </a:r>
                      <a:endParaRPr lang="en-US" dirty="0"/>
                    </a:p>
                  </a:txBody>
                  <a:tcPr/>
                </a:tc>
                <a:tc>
                  <a:txBody>
                    <a:bodyPr/>
                    <a:lstStyle/>
                    <a:p>
                      <a:r>
                        <a:rPr lang="en-US" dirty="0" err="1" smtClean="0"/>
                        <a:t>cien</a:t>
                      </a:r>
                      <a:endParaRPr lang="en-US" dirty="0"/>
                    </a:p>
                  </a:txBody>
                  <a:tcPr/>
                </a:tc>
              </a:tr>
              <a:tr h="370840">
                <a:tc>
                  <a:txBody>
                    <a:bodyPr/>
                    <a:lstStyle/>
                    <a:p>
                      <a:r>
                        <a:rPr lang="en-US" dirty="0" smtClean="0"/>
                        <a:t>200</a:t>
                      </a:r>
                      <a:endParaRPr lang="en-US" dirty="0"/>
                    </a:p>
                  </a:txBody>
                  <a:tcPr/>
                </a:tc>
                <a:tc>
                  <a:txBody>
                    <a:bodyPr/>
                    <a:lstStyle/>
                    <a:p>
                      <a:r>
                        <a:rPr lang="en-US" dirty="0" err="1" smtClean="0"/>
                        <a:t>doscientos</a:t>
                      </a:r>
                      <a:endParaRPr lang="en-US" dirty="0"/>
                    </a:p>
                  </a:txBody>
                  <a:tcPr/>
                </a:tc>
              </a:tr>
              <a:tr h="370840">
                <a:tc>
                  <a:txBody>
                    <a:bodyPr/>
                    <a:lstStyle/>
                    <a:p>
                      <a:r>
                        <a:rPr lang="en-US" dirty="0" smtClean="0"/>
                        <a:t>300</a:t>
                      </a:r>
                      <a:endParaRPr lang="en-US" dirty="0"/>
                    </a:p>
                  </a:txBody>
                  <a:tcPr/>
                </a:tc>
                <a:tc>
                  <a:txBody>
                    <a:bodyPr/>
                    <a:lstStyle/>
                    <a:p>
                      <a:r>
                        <a:rPr lang="en-US" dirty="0" err="1" smtClean="0"/>
                        <a:t>trescientos</a:t>
                      </a:r>
                      <a:endParaRPr lang="en-US" dirty="0"/>
                    </a:p>
                  </a:txBody>
                  <a:tcPr/>
                </a:tc>
              </a:tr>
              <a:tr h="370840">
                <a:tc>
                  <a:txBody>
                    <a:bodyPr/>
                    <a:lstStyle/>
                    <a:p>
                      <a:r>
                        <a:rPr lang="en-US" dirty="0" smtClean="0"/>
                        <a:t>500</a:t>
                      </a:r>
                      <a:endParaRPr lang="en-US" dirty="0"/>
                    </a:p>
                  </a:txBody>
                  <a:tcPr/>
                </a:tc>
                <a:tc>
                  <a:txBody>
                    <a:bodyPr/>
                    <a:lstStyle/>
                    <a:p>
                      <a:r>
                        <a:rPr lang="en-US" dirty="0" err="1" smtClean="0"/>
                        <a:t>quinientos</a:t>
                      </a:r>
                      <a:endParaRPr lang="en-US" dirty="0"/>
                    </a:p>
                  </a:txBody>
                  <a:tcPr/>
                </a:tc>
              </a:tr>
              <a:tr h="370840">
                <a:tc>
                  <a:txBody>
                    <a:bodyPr/>
                    <a:lstStyle/>
                    <a:p>
                      <a:r>
                        <a:rPr lang="en-US" dirty="0" smtClean="0"/>
                        <a:t>1000</a:t>
                      </a:r>
                      <a:endParaRPr lang="en-US" dirty="0"/>
                    </a:p>
                  </a:txBody>
                  <a:tcPr/>
                </a:tc>
                <a:tc>
                  <a:txBody>
                    <a:bodyPr/>
                    <a:lstStyle/>
                    <a:p>
                      <a:r>
                        <a:rPr lang="en-US" dirty="0" smtClean="0"/>
                        <a:t>mil</a:t>
                      </a:r>
                      <a:endParaRPr lang="en-US" dirty="0"/>
                    </a:p>
                  </a:txBody>
                  <a:tcPr/>
                </a:tc>
              </a:tr>
              <a:tr h="370840">
                <a:tc>
                  <a:txBody>
                    <a:bodyPr/>
                    <a:lstStyle/>
                    <a:p>
                      <a:r>
                        <a:rPr lang="en-US" dirty="0" smtClean="0"/>
                        <a:t>2000</a:t>
                      </a:r>
                      <a:endParaRPr lang="en-US" dirty="0"/>
                    </a:p>
                  </a:txBody>
                  <a:tcPr/>
                </a:tc>
                <a:tc>
                  <a:txBody>
                    <a:bodyPr/>
                    <a:lstStyle/>
                    <a:p>
                      <a:r>
                        <a:rPr lang="en-US" dirty="0" smtClean="0"/>
                        <a:t>dos mil</a:t>
                      </a:r>
                      <a:endParaRPr lang="en-US" dirty="0"/>
                    </a:p>
                  </a:txBody>
                  <a:tcPr/>
                </a:tc>
              </a:tr>
              <a:tr h="370840">
                <a:tc>
                  <a:txBody>
                    <a:bodyPr/>
                    <a:lstStyle/>
                    <a:p>
                      <a:r>
                        <a:rPr lang="en-US" dirty="0" smtClean="0"/>
                        <a:t>1798</a:t>
                      </a:r>
                      <a:endParaRPr lang="en-US" dirty="0"/>
                    </a:p>
                  </a:txBody>
                  <a:tcPr/>
                </a:tc>
                <a:tc>
                  <a:txBody>
                    <a:bodyPr/>
                    <a:lstStyle/>
                    <a:p>
                      <a:r>
                        <a:rPr lang="en-US" dirty="0" smtClean="0"/>
                        <a:t>mil </a:t>
                      </a:r>
                      <a:r>
                        <a:rPr lang="en-US" dirty="0" err="1" smtClean="0"/>
                        <a:t>setecientos</a:t>
                      </a:r>
                      <a:r>
                        <a:rPr lang="en-US" dirty="0" smtClean="0"/>
                        <a:t> </a:t>
                      </a:r>
                      <a:r>
                        <a:rPr lang="en-US" dirty="0" err="1" smtClean="0"/>
                        <a:t>noventa</a:t>
                      </a:r>
                      <a:r>
                        <a:rPr lang="en-US" dirty="0" smtClean="0"/>
                        <a:t> y </a:t>
                      </a:r>
                      <a:r>
                        <a:rPr lang="en-US" dirty="0" err="1" smtClean="0"/>
                        <a:t>ocho</a:t>
                      </a:r>
                      <a:endParaRPr lang="en-US" dirty="0"/>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amond(in)">
                                      <p:cBhvr>
                                        <p:cTn id="7" dur="2000"/>
                                        <p:tgtEl>
                                          <p:spTgt spid="6">
                                            <p:txEl>
                                              <p:pRg st="0" end="0"/>
                                            </p:txEl>
                                          </p:spTgt>
                                        </p:tgtEl>
                                      </p:cBhvr>
                                    </p:animEffect>
                                  </p:childTnLst>
                                </p:cTn>
                              </p:par>
                              <p:par>
                                <p:cTn id="8" presetID="8" presetClass="entr" presetSubtype="16"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diamond(in)">
                                      <p:cBhvr>
                                        <p:cTn id="10" dur="2000"/>
                                        <p:tgtEl>
                                          <p:spTgt spid="6">
                                            <p:txEl>
                                              <p:pRg st="1" end="1"/>
                                            </p:txEl>
                                          </p:spTgt>
                                        </p:tgtEl>
                                      </p:cBhvr>
                                    </p:animEffect>
                                  </p:childTnLst>
                                </p:cTn>
                              </p:par>
                              <p:par>
                                <p:cTn id="11" presetID="8" presetClass="entr" presetSubtype="16"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diamond(in)">
                                      <p:cBhvr>
                                        <p:cTn id="13" dur="2000"/>
                                        <p:tgtEl>
                                          <p:spTgt spid="6">
                                            <p:txEl>
                                              <p:pRg st="2" end="2"/>
                                            </p:txEl>
                                          </p:spTgt>
                                        </p:tgtEl>
                                      </p:cBhvr>
                                    </p:animEffect>
                                  </p:childTnLst>
                                </p:cTn>
                              </p:par>
                              <p:par>
                                <p:cTn id="14" presetID="8" presetClass="entr" presetSubtype="16" fill="hold"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diamond(in)">
                                      <p:cBhvr>
                                        <p:cTn id="16" dur="2000"/>
                                        <p:tgtEl>
                                          <p:spTgt spid="6">
                                            <p:txEl>
                                              <p:pRg st="3" end="3"/>
                                            </p:txEl>
                                          </p:spTgt>
                                        </p:tgtEl>
                                      </p:cBhvr>
                                    </p:animEffect>
                                  </p:childTnLst>
                                </p:cTn>
                              </p:par>
                              <p:par>
                                <p:cTn id="17" presetID="8" presetClass="entr" presetSubtype="16"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Effect transition="in" filter="diamond(in)">
                                      <p:cBhvr>
                                        <p:cTn id="19" dur="2000"/>
                                        <p:tgtEl>
                                          <p:spTgt spid="6">
                                            <p:txEl>
                                              <p:pRg st="4" end="4"/>
                                            </p:txEl>
                                          </p:spTgt>
                                        </p:tgtEl>
                                      </p:cBhvr>
                                    </p:animEffect>
                                  </p:childTnLst>
                                </p:cTn>
                              </p:par>
                              <p:par>
                                <p:cTn id="20" presetID="8" presetClass="entr" presetSubtype="16" fill="hold" nodeType="with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diamond(in)">
                                      <p:cBhvr>
                                        <p:cTn id="22" dur="2000"/>
                                        <p:tgtEl>
                                          <p:spTgt spid="6">
                                            <p:txEl>
                                              <p:pRg st="5" end="5"/>
                                            </p:txEl>
                                          </p:spTgt>
                                        </p:tgtEl>
                                      </p:cBhvr>
                                    </p:animEffect>
                                  </p:childTnLst>
                                </p:cTn>
                              </p:par>
                              <p:par>
                                <p:cTn id="23" presetID="8" presetClass="entr" presetSubtype="16" fill="hold"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diamond(in)">
                                      <p:cBhvr>
                                        <p:cTn id="25" dur="2000"/>
                                        <p:tgtEl>
                                          <p:spTgt spid="6">
                                            <p:txEl>
                                              <p:pRg st="6" end="6"/>
                                            </p:txEl>
                                          </p:spTgt>
                                        </p:tgtEl>
                                      </p:cBhvr>
                                    </p:animEffect>
                                  </p:childTnLst>
                                </p:cTn>
                              </p:par>
                              <p:par>
                                <p:cTn id="26" presetID="8" presetClass="entr" presetSubtype="16" fill="hold" nodeType="with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diamond(in)">
                                      <p:cBhvr>
                                        <p:cTn id="28" dur="2000"/>
                                        <p:tgtEl>
                                          <p:spTgt spid="6">
                                            <p:txEl>
                                              <p:pRg st="7" end="7"/>
                                            </p:txEl>
                                          </p:spTgt>
                                        </p:tgtEl>
                                      </p:cBhvr>
                                    </p:animEffect>
                                  </p:childTnLst>
                                </p:cTn>
                              </p:par>
                              <p:par>
                                <p:cTn id="29" presetID="8" presetClass="entr" presetSubtype="16" fill="hold"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diamond(in)">
                                      <p:cBhvr>
                                        <p:cTn id="31" dur="2000"/>
                                        <p:tgtEl>
                                          <p:spTgt spid="6">
                                            <p:txEl>
                                              <p:pRg st="8" end="8"/>
                                            </p:txEl>
                                          </p:spTgt>
                                        </p:tgtEl>
                                      </p:cBhvr>
                                    </p:animEffect>
                                  </p:childTnLst>
                                </p:cTn>
                              </p:par>
                              <p:par>
                                <p:cTn id="32" presetID="8" presetClass="entr" presetSubtype="16" fill="hold"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diamond(in)">
                                      <p:cBhvr>
                                        <p:cTn id="34" dur="2000"/>
                                        <p:tgtEl>
                                          <p:spTgt spid="6">
                                            <p:txEl>
                                              <p:pRg st="9" end="9"/>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4" presetClass="entr" presetSubtype="16" fill="hold" nodeType="clickEffect">
                                  <p:stCondLst>
                                    <p:cond delay="0"/>
                                  </p:stCondLst>
                                  <p:childTnLst>
                                    <p:set>
                                      <p:cBhvr>
                                        <p:cTn id="38" dur="1" fill="hold">
                                          <p:stCondLst>
                                            <p:cond delay="0"/>
                                          </p:stCondLst>
                                        </p:cTn>
                                        <p:tgtEl>
                                          <p:spTgt spid="6">
                                            <p:txEl>
                                              <p:pRg st="11" end="11"/>
                                            </p:txEl>
                                          </p:spTgt>
                                        </p:tgtEl>
                                        <p:attrNameLst>
                                          <p:attrName>style.visibility</p:attrName>
                                        </p:attrNameLst>
                                      </p:cBhvr>
                                      <p:to>
                                        <p:strVal val="visible"/>
                                      </p:to>
                                    </p:set>
                                    <p:animEffect transition="in" filter="box(in)">
                                      <p:cBhvr>
                                        <p:cTn id="39" dur="500"/>
                                        <p:tgtEl>
                                          <p:spTgt spid="6">
                                            <p:txEl>
                                              <p:pRg st="11" end="11"/>
                                            </p:txEl>
                                          </p:spTgt>
                                        </p:tgtEl>
                                      </p:cBhvr>
                                    </p:animEffect>
                                  </p:childTnLst>
                                </p:cTn>
                              </p:par>
                              <p:par>
                                <p:cTn id="40" presetID="4" presetClass="entr" presetSubtype="16" fill="hold" nodeType="withEffect">
                                  <p:stCondLst>
                                    <p:cond delay="0"/>
                                  </p:stCondLst>
                                  <p:childTnLst>
                                    <p:set>
                                      <p:cBhvr>
                                        <p:cTn id="41" dur="1" fill="hold">
                                          <p:stCondLst>
                                            <p:cond delay="0"/>
                                          </p:stCondLst>
                                        </p:cTn>
                                        <p:tgtEl>
                                          <p:spTgt spid="6">
                                            <p:txEl>
                                              <p:pRg st="12" end="12"/>
                                            </p:txEl>
                                          </p:spTgt>
                                        </p:tgtEl>
                                        <p:attrNameLst>
                                          <p:attrName>style.visibility</p:attrName>
                                        </p:attrNameLst>
                                      </p:cBhvr>
                                      <p:to>
                                        <p:strVal val="visible"/>
                                      </p:to>
                                    </p:set>
                                    <p:animEffect transition="in" filter="box(in)">
                                      <p:cBhvr>
                                        <p:cTn id="42" dur="500"/>
                                        <p:tgtEl>
                                          <p:spTgt spid="6">
                                            <p:txEl>
                                              <p:pRg st="12" end="12"/>
                                            </p:txEl>
                                          </p:spTgt>
                                        </p:tgtEl>
                                      </p:cBhvr>
                                    </p:animEffect>
                                  </p:childTnLst>
                                </p:cTn>
                              </p:par>
                              <p:par>
                                <p:cTn id="43" presetID="4" presetClass="entr" presetSubtype="16" fill="hold" nodeType="withEffect">
                                  <p:stCondLst>
                                    <p:cond delay="0"/>
                                  </p:stCondLst>
                                  <p:childTnLst>
                                    <p:set>
                                      <p:cBhvr>
                                        <p:cTn id="44" dur="1" fill="hold">
                                          <p:stCondLst>
                                            <p:cond delay="0"/>
                                          </p:stCondLst>
                                        </p:cTn>
                                        <p:tgtEl>
                                          <p:spTgt spid="6">
                                            <p:txEl>
                                              <p:pRg st="13" end="13"/>
                                            </p:txEl>
                                          </p:spTgt>
                                        </p:tgtEl>
                                        <p:attrNameLst>
                                          <p:attrName>style.visibility</p:attrName>
                                        </p:attrNameLst>
                                      </p:cBhvr>
                                      <p:to>
                                        <p:strVal val="visible"/>
                                      </p:to>
                                    </p:set>
                                    <p:animEffect transition="in" filter="box(in)">
                                      <p:cBhvr>
                                        <p:cTn id="45"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00" y="0"/>
            <a:ext cx="2551113" cy="1435100"/>
          </a:xfrm>
        </p:spPr>
        <p:txBody>
          <a:bodyPr>
            <a:normAutofit/>
          </a:bodyPr>
          <a:lstStyle/>
          <a:p>
            <a:r>
              <a:rPr lang="es-US" sz="40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Repaso</a:t>
            </a:r>
            <a:br>
              <a:rPr lang="es-US" sz="40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endParaRPr lang="es-US" sz="4000" dirty="0"/>
          </a:p>
        </p:txBody>
      </p:sp>
      <p:sp>
        <p:nvSpPr>
          <p:cNvPr id="6" name="Content Placeholder 5"/>
          <p:cNvSpPr>
            <a:spLocks noGrp="1"/>
          </p:cNvSpPr>
          <p:nvPr>
            <p:ph idx="1"/>
          </p:nvPr>
        </p:nvSpPr>
        <p:spPr>
          <a:xfrm>
            <a:off x="3733800" y="0"/>
            <a:ext cx="5410200" cy="6858000"/>
          </a:xfrm>
          <a:solidFill>
            <a:srgbClr val="FFCD2F"/>
          </a:solidFill>
        </p:spPr>
        <p:txBody>
          <a:bodyPr>
            <a:normAutofit/>
          </a:bodyPr>
          <a:lstStyle/>
          <a:p>
            <a:pPr>
              <a:buNone/>
            </a:pPr>
            <a:r>
              <a:rPr lang="es-US" sz="2000" b="1" dirty="0" smtClean="0"/>
              <a:t>Actividad 23</a:t>
            </a:r>
          </a:p>
          <a:p>
            <a:pPr marL="0" indent="0">
              <a:buNone/>
            </a:pPr>
            <a:r>
              <a:rPr lang="es-US" sz="2000" dirty="0" smtClean="0"/>
              <a:t>Completa la siguiente narración conjugando correctamente los verbos en </a:t>
            </a:r>
            <a:r>
              <a:rPr lang="es-US" sz="2000" u="sng" dirty="0" smtClean="0"/>
              <a:t>pretérito</a:t>
            </a:r>
            <a:r>
              <a:rPr lang="es-US" sz="2000" dirty="0" smtClean="0"/>
              <a:t> o en </a:t>
            </a:r>
            <a:r>
              <a:rPr lang="es-US" sz="2000" u="sng" dirty="0" smtClean="0"/>
              <a:t>pluscuamperfecto</a:t>
            </a:r>
            <a:r>
              <a:rPr lang="es-US" sz="2000" dirty="0" smtClean="0"/>
              <a:t> según corresponda. </a:t>
            </a:r>
          </a:p>
          <a:p>
            <a:pPr marL="0" indent="0">
              <a:buNone/>
            </a:pPr>
            <a:endParaRPr lang="es-US" sz="2000" dirty="0" smtClean="0"/>
          </a:p>
          <a:p>
            <a:pPr marL="0" indent="0">
              <a:buNone/>
            </a:pPr>
            <a:r>
              <a:rPr lang="es-US" sz="2000" dirty="0" smtClean="0"/>
              <a:t>La película </a:t>
            </a:r>
            <a:r>
              <a:rPr lang="es-US" sz="2000" dirty="0" err="1" smtClean="0"/>
              <a:t>Titanic</a:t>
            </a:r>
            <a:r>
              <a:rPr lang="es-US" sz="2000" dirty="0" smtClean="0"/>
              <a:t> ______________(ESTRENARSE) en el año 1997. James Cameron ____________ (SER) el director y los actores Leonardo DiCaprio y Kate </a:t>
            </a:r>
            <a:r>
              <a:rPr lang="es-US" sz="2000" dirty="0" err="1" smtClean="0"/>
              <a:t>Winslet</a:t>
            </a:r>
            <a:r>
              <a:rPr lang="es-US" sz="2000" dirty="0" smtClean="0"/>
              <a:t> _____________ (SER) los protagonistas. La película ______________ (TENER) gran éxito en las salas de cine y millones de personas ______________ (COMPRAR) una copia de la cinta. Cuando el director y guionista James Cameron ___________ (EMPEZAR)  a rodar la película el ya ____________________ (INVESTIGAR) mucho sobre el hundimiento del </a:t>
            </a:r>
            <a:r>
              <a:rPr lang="es-US" sz="2000" dirty="0" err="1" smtClean="0"/>
              <a:t>Titanic</a:t>
            </a:r>
            <a:r>
              <a:rPr lang="es-US" sz="2000" dirty="0" smtClean="0"/>
              <a:t>. Él siempre _________________ (ESTAR) interesado en esta historia, por eso antes de escribir el guión,  él ___________________ (ESTUDIAR) con mucho detalle todo lo que pasó. </a:t>
            </a:r>
          </a:p>
        </p:txBody>
      </p:sp>
      <p:sp>
        <p:nvSpPr>
          <p:cNvPr id="7" name="Text Placeholder 6"/>
          <p:cNvSpPr>
            <a:spLocks noGrp="1"/>
          </p:cNvSpPr>
          <p:nvPr>
            <p:ph type="body" sz="half" idx="2"/>
          </p:nvPr>
        </p:nvSpPr>
        <p:spPr>
          <a:xfrm>
            <a:off x="914400" y="990600"/>
            <a:ext cx="2819400" cy="5867400"/>
          </a:xfrm>
          <a:solidFill>
            <a:srgbClr val="FFCD2F"/>
          </a:solidFill>
          <a:ln>
            <a:solidFill>
              <a:schemeClr val="bg2">
                <a:lumMod val="25000"/>
              </a:schemeClr>
            </a:solidFill>
          </a:ln>
        </p:spPr>
        <p:txBody>
          <a:bodyPr>
            <a:normAutofit/>
          </a:bodyPr>
          <a:lstStyle/>
          <a:p>
            <a:r>
              <a:rPr lang="es-US" sz="2000" b="1" cap="all" dirty="0" smtClean="0"/>
              <a:t>Meta comunicativa</a:t>
            </a:r>
          </a:p>
          <a:p>
            <a:r>
              <a:rPr lang="es-US" sz="2000" dirty="0" smtClean="0"/>
              <a:t>-</a:t>
            </a:r>
            <a:r>
              <a:rPr lang="es-US" sz="2000" i="1" dirty="0" smtClean="0"/>
              <a:t>Narrar en el pasado</a:t>
            </a:r>
          </a:p>
          <a:p>
            <a:endParaRPr lang="es-US" sz="2000" dirty="0" smtClean="0"/>
          </a:p>
          <a:p>
            <a:r>
              <a:rPr lang="es-US" sz="1800" dirty="0" smtClean="0"/>
              <a:t>En parejas respondan las siguientes preguntas:</a:t>
            </a:r>
          </a:p>
          <a:p>
            <a:endParaRPr lang="es-US" sz="1800" dirty="0" smtClean="0"/>
          </a:p>
          <a:p>
            <a:r>
              <a:rPr lang="es-US" sz="1800" dirty="0" smtClean="0">
                <a:cs typeface="Times New Roman"/>
              </a:rPr>
              <a:t>¿Qué hiciste el fin de semana pasado?</a:t>
            </a:r>
          </a:p>
          <a:p>
            <a:r>
              <a:rPr lang="es-US" sz="1800" dirty="0" smtClean="0">
                <a:cs typeface="Times New Roman"/>
              </a:rPr>
              <a:t>¿A dónde fuiste? ¿Hiciste algo divertido/interesante?</a:t>
            </a:r>
          </a:p>
          <a:p>
            <a:r>
              <a:rPr lang="es-US" sz="1800" dirty="0" smtClean="0">
                <a:cs typeface="Times New Roman"/>
              </a:rPr>
              <a:t>¿Comiste fuera? ¿Dónde comiste? </a:t>
            </a:r>
          </a:p>
          <a:p>
            <a:r>
              <a:rPr lang="es-US" sz="1800" dirty="0" smtClean="0">
                <a:cs typeface="Times New Roman"/>
              </a:rPr>
              <a:t>¿Hiciste tarea o tuviste que estudiar para un examen?</a:t>
            </a:r>
          </a:p>
          <a:p>
            <a:endParaRPr lang="es-US" sz="1800" dirty="0" smtClean="0">
              <a:cs typeface="Times New Roman"/>
            </a:endParaRPr>
          </a:p>
          <a:p>
            <a:endParaRPr lang="es-US" sz="1800" dirty="0" smtClean="0"/>
          </a:p>
          <a:p>
            <a:endParaRPr lang="es-US" sz="1800" dirty="0" smtClean="0"/>
          </a:p>
          <a:p>
            <a:endParaRPr lang="es-US" sz="2000" dirty="0" smtClean="0"/>
          </a:p>
          <a:p>
            <a:endParaRPr lang="es-US" sz="2000" dirty="0"/>
          </a:p>
        </p:txBody>
      </p:sp>
      <p:sp>
        <p:nvSpPr>
          <p:cNvPr id="8" name="Rectangle 7"/>
          <p:cNvSpPr/>
          <p:nvPr/>
        </p:nvSpPr>
        <p:spPr>
          <a:xfrm>
            <a:off x="0" y="0"/>
            <a:ext cx="914400" cy="6858000"/>
          </a:xfrm>
          <a:prstGeom prst="rect">
            <a:avLst/>
          </a:prstGeom>
          <a:blipFill>
            <a:blip r:embed="rId3" cstate="prin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479634" y="2967335"/>
            <a:ext cx="184731" cy="923330"/>
          </a:xfrm>
          <a:prstGeom prst="rect">
            <a:avLst/>
          </a:prstGeom>
          <a:noFill/>
        </p:spPr>
        <p:txBody>
          <a:bodyPr wrap="none" lIns="91440" tIns="45720" rIns="91440" bIns="45720">
            <a:spAutoFit/>
          </a:bodyPr>
          <a:lstStyle/>
          <a:p>
            <a:pPr algn="ctr"/>
            <a:endParaRPr lang="es-US"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 calcmode="lin" valueType="num">
                                      <p:cBhvr additive="base">
                                        <p:cTn id="12"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7">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anim calcmode="lin" valueType="num">
                                      <p:cBhvr additive="base">
                                        <p:cTn id="16"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7">
                                            <p:txEl>
                                              <p:pRg st="1" end="1"/>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7">
                                            <p:txEl>
                                              <p:pRg st="3" end="3"/>
                                            </p:txEl>
                                          </p:spTgt>
                                        </p:tgtEl>
                                        <p:attrNameLst>
                                          <p:attrName>style.visibility</p:attrName>
                                        </p:attrNameLst>
                                      </p:cBhvr>
                                      <p:to>
                                        <p:strVal val="visible"/>
                                      </p:to>
                                    </p:set>
                                    <p:anim calcmode="lin" valueType="num">
                                      <p:cBhvr additive="base">
                                        <p:cTn id="20"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7">
                                            <p:txEl>
                                              <p:pRg st="3" end="3"/>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7">
                                            <p:txEl>
                                              <p:pRg st="5" end="5"/>
                                            </p:txEl>
                                          </p:spTgt>
                                        </p:tgtEl>
                                        <p:attrNameLst>
                                          <p:attrName>style.visibility</p:attrName>
                                        </p:attrNameLst>
                                      </p:cBhvr>
                                      <p:to>
                                        <p:strVal val="visible"/>
                                      </p:to>
                                    </p:set>
                                    <p:anim calcmode="lin" valueType="num">
                                      <p:cBhvr additive="base">
                                        <p:cTn id="24"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7">
                                            <p:txEl>
                                              <p:pRg st="5" end="5"/>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7">
                                            <p:txEl>
                                              <p:pRg st="6" end="6"/>
                                            </p:txEl>
                                          </p:spTgt>
                                        </p:tgtEl>
                                        <p:attrNameLst>
                                          <p:attrName>style.visibility</p:attrName>
                                        </p:attrNameLst>
                                      </p:cBhvr>
                                      <p:to>
                                        <p:strVal val="visible"/>
                                      </p:to>
                                    </p:set>
                                    <p:anim calcmode="lin" valueType="num">
                                      <p:cBhvr additive="base">
                                        <p:cTn id="28"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
                                            <p:txEl>
                                              <p:pRg st="6" end="6"/>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7">
                                            <p:txEl>
                                              <p:pRg st="7" end="7"/>
                                            </p:txEl>
                                          </p:spTgt>
                                        </p:tgtEl>
                                        <p:attrNameLst>
                                          <p:attrName>style.visibility</p:attrName>
                                        </p:attrNameLst>
                                      </p:cBhvr>
                                      <p:to>
                                        <p:strVal val="visible"/>
                                      </p:to>
                                    </p:set>
                                    <p:anim calcmode="lin" valueType="num">
                                      <p:cBhvr additive="base">
                                        <p:cTn id="32"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7">
                                            <p:txEl>
                                              <p:pRg st="7" end="7"/>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7">
                                            <p:txEl>
                                              <p:pRg st="8" end="8"/>
                                            </p:txEl>
                                          </p:spTgt>
                                        </p:tgtEl>
                                        <p:attrNameLst>
                                          <p:attrName>style.visibility</p:attrName>
                                        </p:attrNameLst>
                                      </p:cBhvr>
                                      <p:to>
                                        <p:strVal val="visible"/>
                                      </p:to>
                                    </p:set>
                                    <p:anim calcmode="lin" valueType="num">
                                      <p:cBhvr additive="base">
                                        <p:cTn id="36"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6">
                                            <p:txEl>
                                              <p:pRg st="0" end="0"/>
                                            </p:txEl>
                                          </p:spTgt>
                                        </p:tgtEl>
                                        <p:attrNameLst>
                                          <p:attrName>style.visibility</p:attrName>
                                        </p:attrNameLst>
                                      </p:cBhvr>
                                      <p:to>
                                        <p:strVal val="visible"/>
                                      </p:to>
                                    </p:set>
                                    <p:anim calcmode="lin" valueType="num">
                                      <p:cBhvr additive="base">
                                        <p:cTn id="4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6">
                                            <p:txEl>
                                              <p:pRg st="0" end="0"/>
                                            </p:txEl>
                                          </p:spTgt>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6">
                                            <p:txEl>
                                              <p:pRg st="1" end="1"/>
                                            </p:txEl>
                                          </p:spTgt>
                                        </p:tgtEl>
                                        <p:attrNameLst>
                                          <p:attrName>style.visibility</p:attrName>
                                        </p:attrNameLst>
                                      </p:cBhvr>
                                      <p:to>
                                        <p:strVal val="visible"/>
                                      </p:to>
                                    </p:set>
                                    <p:anim calcmode="lin" valueType="num">
                                      <p:cBhvr additive="base">
                                        <p:cTn id="46"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6">
                                            <p:txEl>
                                              <p:pRg st="3" end="3"/>
                                            </p:txEl>
                                          </p:spTgt>
                                        </p:tgtEl>
                                        <p:attrNameLst>
                                          <p:attrName>style.visibility</p:attrName>
                                        </p:attrNameLst>
                                      </p:cBhvr>
                                      <p:to>
                                        <p:strVal val="visible"/>
                                      </p:to>
                                    </p:set>
                                    <p:anim calcmode="lin" valueType="num">
                                      <p:cBhvr additive="base">
                                        <p:cTn id="52"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00" y="0"/>
            <a:ext cx="2551113" cy="1435100"/>
          </a:xfrm>
        </p:spPr>
        <p:txBody>
          <a:bodyPr>
            <a:normAutofit/>
          </a:bodyPr>
          <a:lstStyle/>
          <a:p>
            <a:r>
              <a:rPr lang="es-US" sz="40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Repaso</a:t>
            </a:r>
            <a:br>
              <a:rPr lang="es-US" sz="40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endParaRPr lang="es-US" sz="4000" dirty="0"/>
          </a:p>
        </p:txBody>
      </p:sp>
      <p:sp>
        <p:nvSpPr>
          <p:cNvPr id="6" name="Content Placeholder 5"/>
          <p:cNvSpPr>
            <a:spLocks noGrp="1"/>
          </p:cNvSpPr>
          <p:nvPr>
            <p:ph idx="1"/>
          </p:nvPr>
        </p:nvSpPr>
        <p:spPr>
          <a:xfrm>
            <a:off x="3733800" y="0"/>
            <a:ext cx="5410200" cy="6858000"/>
          </a:xfrm>
          <a:solidFill>
            <a:srgbClr val="FFCD2F"/>
          </a:solidFill>
        </p:spPr>
        <p:txBody>
          <a:bodyPr>
            <a:normAutofit lnSpcReduction="10000"/>
          </a:bodyPr>
          <a:lstStyle/>
          <a:p>
            <a:pPr>
              <a:buNone/>
            </a:pPr>
            <a:r>
              <a:rPr lang="es-US" sz="2000" b="1" dirty="0" smtClean="0"/>
              <a:t>Actividad 23</a:t>
            </a:r>
          </a:p>
          <a:p>
            <a:pPr marL="0" indent="0">
              <a:buNone/>
            </a:pPr>
            <a:r>
              <a:rPr lang="es-US" sz="2000" dirty="0" smtClean="0"/>
              <a:t>Responde las siguientes preguntas usando las formas apropiadas de los verbos SER /TENER en el </a:t>
            </a:r>
            <a:r>
              <a:rPr lang="es-US" sz="2000" u="sng" dirty="0" smtClean="0"/>
              <a:t>imperfecto</a:t>
            </a:r>
            <a:r>
              <a:rPr lang="es-US" sz="2000" dirty="0" smtClean="0"/>
              <a:t>. </a:t>
            </a:r>
          </a:p>
          <a:p>
            <a:pPr marL="0" indent="0">
              <a:buNone/>
            </a:pPr>
            <a:endParaRPr lang="es-US" sz="2000" dirty="0" smtClean="0"/>
          </a:p>
          <a:p>
            <a:pPr marL="457200" indent="-457200">
              <a:buNone/>
            </a:pPr>
            <a:r>
              <a:rPr lang="es-US" sz="2000" dirty="0" smtClean="0">
                <a:cs typeface="Times New Roman"/>
              </a:rPr>
              <a:t>1. ¿Qué hora era cuando te acostaste anoche?</a:t>
            </a:r>
          </a:p>
          <a:p>
            <a:pPr marL="457200" indent="-457200">
              <a:buNone/>
            </a:pPr>
            <a:r>
              <a:rPr lang="es-US" sz="2000" dirty="0" smtClean="0"/>
              <a:t>______________________________________.</a:t>
            </a:r>
          </a:p>
          <a:p>
            <a:pPr marL="457200" indent="-457200">
              <a:buNone/>
            </a:pPr>
            <a:endParaRPr lang="es-US" sz="2000" dirty="0" smtClean="0"/>
          </a:p>
          <a:p>
            <a:pPr marL="457200" indent="-457200">
              <a:buNone/>
            </a:pPr>
            <a:r>
              <a:rPr lang="es-US" sz="2000" dirty="0" smtClean="0"/>
              <a:t>2. </a:t>
            </a:r>
            <a:r>
              <a:rPr lang="es-US" sz="2000" dirty="0" smtClean="0">
                <a:cs typeface="Times New Roman"/>
              </a:rPr>
              <a:t>¿Qué hora era cuando te levantaste hoy?</a:t>
            </a:r>
          </a:p>
          <a:p>
            <a:pPr marL="457200" indent="-457200">
              <a:buNone/>
            </a:pPr>
            <a:r>
              <a:rPr lang="es-US" sz="2000" dirty="0" smtClean="0">
                <a:cs typeface="Times New Roman"/>
              </a:rPr>
              <a:t>_______________________________________.</a:t>
            </a:r>
          </a:p>
          <a:p>
            <a:pPr marL="457200" indent="-457200">
              <a:buNone/>
            </a:pPr>
            <a:endParaRPr lang="es-US" sz="2000" dirty="0" smtClean="0">
              <a:cs typeface="Times New Roman"/>
            </a:endParaRPr>
          </a:p>
          <a:p>
            <a:pPr marL="0" indent="0">
              <a:buNone/>
            </a:pPr>
            <a:r>
              <a:rPr lang="es-US" sz="2000" dirty="0" smtClean="0">
                <a:cs typeface="Times New Roman"/>
              </a:rPr>
              <a:t>3. ¿Cuántos años tenías cuando comenzaste a estudiar en la universidad?</a:t>
            </a:r>
          </a:p>
          <a:p>
            <a:pPr marL="0" indent="0">
              <a:buNone/>
            </a:pPr>
            <a:r>
              <a:rPr lang="es-US" sz="2000" dirty="0" smtClean="0">
                <a:cs typeface="Times New Roman"/>
              </a:rPr>
              <a:t>________________________________________.</a:t>
            </a:r>
          </a:p>
          <a:p>
            <a:pPr marL="0" indent="0">
              <a:buNone/>
            </a:pPr>
            <a:endParaRPr lang="es-US" sz="2000" dirty="0" smtClean="0">
              <a:cs typeface="Times New Roman"/>
            </a:endParaRPr>
          </a:p>
          <a:p>
            <a:pPr marL="0" indent="0">
              <a:buNone/>
            </a:pPr>
            <a:r>
              <a:rPr lang="es-US" sz="2000" dirty="0" smtClean="0">
                <a:cs typeface="Times New Roman"/>
              </a:rPr>
              <a:t>4. ¿Cuántos años tenías cuando aprendiste a manejar/conducir?</a:t>
            </a:r>
          </a:p>
          <a:p>
            <a:pPr marL="0" indent="0">
              <a:buNone/>
            </a:pPr>
            <a:endParaRPr lang="es-US" sz="2000" dirty="0" smtClean="0">
              <a:cs typeface="Times New Roman"/>
            </a:endParaRPr>
          </a:p>
          <a:p>
            <a:pPr marL="0" indent="0">
              <a:buNone/>
            </a:pPr>
            <a:r>
              <a:rPr lang="es-US" sz="2000" dirty="0" smtClean="0">
                <a:cs typeface="Times New Roman"/>
              </a:rPr>
              <a:t>5. ¿Cuántos años tenías cuando aprendiste a leer?</a:t>
            </a:r>
          </a:p>
          <a:p>
            <a:pPr marL="0" indent="0">
              <a:buNone/>
            </a:pPr>
            <a:r>
              <a:rPr lang="es-US" sz="2000" dirty="0" smtClean="0">
                <a:cs typeface="Times New Roman"/>
              </a:rPr>
              <a:t>________________________________________.</a:t>
            </a:r>
            <a:endParaRPr lang="es-US" sz="2000" dirty="0" smtClean="0"/>
          </a:p>
        </p:txBody>
      </p:sp>
      <p:sp>
        <p:nvSpPr>
          <p:cNvPr id="7" name="Text Placeholder 6"/>
          <p:cNvSpPr>
            <a:spLocks noGrp="1"/>
          </p:cNvSpPr>
          <p:nvPr>
            <p:ph type="body" sz="half" idx="2"/>
          </p:nvPr>
        </p:nvSpPr>
        <p:spPr>
          <a:xfrm>
            <a:off x="914400" y="990600"/>
            <a:ext cx="2819400" cy="5867400"/>
          </a:xfrm>
          <a:solidFill>
            <a:srgbClr val="FFCD2F"/>
          </a:solidFill>
          <a:ln>
            <a:solidFill>
              <a:schemeClr val="bg2">
                <a:lumMod val="25000"/>
              </a:schemeClr>
            </a:solidFill>
          </a:ln>
        </p:spPr>
        <p:txBody>
          <a:bodyPr>
            <a:normAutofit fontScale="85000" lnSpcReduction="10000"/>
          </a:bodyPr>
          <a:lstStyle/>
          <a:p>
            <a:r>
              <a:rPr lang="es-US" sz="2000" b="1" cap="all" dirty="0" smtClean="0"/>
              <a:t>Meta comunicativa</a:t>
            </a:r>
          </a:p>
          <a:p>
            <a:r>
              <a:rPr lang="es-US" sz="2000" dirty="0" smtClean="0"/>
              <a:t>-</a:t>
            </a:r>
            <a:r>
              <a:rPr lang="es-US" sz="2000" i="1" dirty="0" smtClean="0"/>
              <a:t>Decir la hora y la edad en el pasado</a:t>
            </a:r>
          </a:p>
          <a:p>
            <a:endParaRPr lang="es-US" sz="2000" i="1" dirty="0" smtClean="0"/>
          </a:p>
          <a:p>
            <a:r>
              <a:rPr lang="es-US" sz="2000" dirty="0" smtClean="0"/>
              <a:t>Dile a tu compañero/a de clase que edad tenías en las siguientes ocasiones:</a:t>
            </a:r>
          </a:p>
          <a:p>
            <a:r>
              <a:rPr lang="es-US" sz="2000" dirty="0" smtClean="0"/>
              <a:t>Modelo:</a:t>
            </a:r>
          </a:p>
          <a:p>
            <a:pPr>
              <a:buFontTx/>
              <a:buChar char="-"/>
            </a:pPr>
            <a:r>
              <a:rPr lang="es-US" sz="2000" dirty="0" smtClean="0"/>
              <a:t>Viajaste a un país extranjero</a:t>
            </a:r>
          </a:p>
          <a:p>
            <a:r>
              <a:rPr lang="es-US" sz="2000" i="1" dirty="0" smtClean="0"/>
              <a:t>Tenía 20 año cuando viajé aun país extranjero. </a:t>
            </a:r>
          </a:p>
          <a:p>
            <a:endParaRPr lang="es-US" sz="2000" dirty="0" smtClean="0"/>
          </a:p>
          <a:p>
            <a:pPr>
              <a:buFontTx/>
              <a:buChar char="-"/>
            </a:pPr>
            <a:r>
              <a:rPr lang="es-US" sz="2000" dirty="0" smtClean="0"/>
              <a:t>Te graduaste de la escuela secundaria.</a:t>
            </a:r>
          </a:p>
          <a:p>
            <a:pPr>
              <a:buFontTx/>
              <a:buChar char="-"/>
            </a:pPr>
            <a:r>
              <a:rPr lang="es-US" sz="2000" dirty="0" smtClean="0"/>
              <a:t> Te quedaste solo/a en la casa por primera vez.</a:t>
            </a:r>
          </a:p>
          <a:p>
            <a:pPr>
              <a:buFontTx/>
              <a:buChar char="-"/>
            </a:pPr>
            <a:r>
              <a:rPr lang="es-US" sz="2000" dirty="0" smtClean="0"/>
              <a:t>Preparaste una comida por primera vez.</a:t>
            </a:r>
          </a:p>
          <a:p>
            <a:pPr>
              <a:buFontTx/>
              <a:buChar char="-"/>
            </a:pPr>
            <a:r>
              <a:rPr lang="es-US" sz="2000" dirty="0" smtClean="0"/>
              <a:t>Viajaste por avión por primera vez. </a:t>
            </a:r>
          </a:p>
          <a:p>
            <a:pPr>
              <a:buFontTx/>
              <a:buChar char="-"/>
            </a:pPr>
            <a:r>
              <a:rPr lang="es-US" sz="2000" dirty="0" smtClean="0"/>
              <a:t>Conseguiste tu primer trabajo. </a:t>
            </a:r>
          </a:p>
          <a:p>
            <a:pPr>
              <a:buFontTx/>
              <a:buChar char="-"/>
            </a:pPr>
            <a:endParaRPr lang="es-US" sz="2000" dirty="0" smtClean="0"/>
          </a:p>
          <a:p>
            <a:endParaRPr lang="es-US" sz="2000" dirty="0" smtClean="0"/>
          </a:p>
          <a:p>
            <a:endParaRPr lang="es-US" sz="2000" i="1" dirty="0" smtClean="0"/>
          </a:p>
          <a:p>
            <a:endParaRPr lang="es-US" sz="2000" i="1" dirty="0" smtClean="0"/>
          </a:p>
          <a:p>
            <a:endParaRPr lang="es-US" sz="2000" i="1" dirty="0" smtClean="0"/>
          </a:p>
          <a:p>
            <a:endParaRPr lang="es-US" sz="2000" dirty="0" smtClean="0"/>
          </a:p>
          <a:p>
            <a:endParaRPr lang="es-US" sz="1800" dirty="0" smtClean="0">
              <a:cs typeface="Times New Roman"/>
            </a:endParaRPr>
          </a:p>
          <a:p>
            <a:endParaRPr lang="es-US" sz="1800" dirty="0" smtClean="0"/>
          </a:p>
          <a:p>
            <a:endParaRPr lang="es-US" sz="1800" dirty="0" smtClean="0"/>
          </a:p>
          <a:p>
            <a:endParaRPr lang="es-US" sz="2000" dirty="0" smtClean="0"/>
          </a:p>
          <a:p>
            <a:endParaRPr lang="es-US" sz="2000" dirty="0"/>
          </a:p>
        </p:txBody>
      </p:sp>
      <p:sp>
        <p:nvSpPr>
          <p:cNvPr id="8" name="Rectangle 7"/>
          <p:cNvSpPr/>
          <p:nvPr/>
        </p:nvSpPr>
        <p:spPr>
          <a:xfrm>
            <a:off x="0" y="0"/>
            <a:ext cx="914400" cy="6858000"/>
          </a:xfrm>
          <a:prstGeom prst="rect">
            <a:avLst/>
          </a:prstGeom>
          <a:blipFill>
            <a:blip r:embed="rId3" cstate="prin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479634" y="2967335"/>
            <a:ext cx="184731" cy="923330"/>
          </a:xfrm>
          <a:prstGeom prst="rect">
            <a:avLst/>
          </a:prstGeom>
          <a:noFill/>
        </p:spPr>
        <p:txBody>
          <a:bodyPr wrap="none" lIns="91440" tIns="45720" rIns="91440" bIns="45720">
            <a:spAutoFit/>
          </a:bodyPr>
          <a:lstStyle/>
          <a:p>
            <a:pPr algn="ctr"/>
            <a:endParaRPr lang="es-US"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additive="base">
                                        <p:cTn id="13"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 calcmode="lin" valueType="num">
                                      <p:cBhvr additive="base">
                                        <p:cTn id="1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 calcmode="lin" valueType="num">
                                      <p:cBhvr additive="base">
                                        <p:cTn id="21"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 calcmode="lin" valueType="num">
                                      <p:cBhvr additive="base">
                                        <p:cTn id="25"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7">
                                            <p:txEl>
                                              <p:pRg st="5" end="5"/>
                                            </p:txEl>
                                          </p:spTgt>
                                        </p:tgtEl>
                                        <p:attrNameLst>
                                          <p:attrName>style.visibility</p:attrName>
                                        </p:attrNameLst>
                                      </p:cBhvr>
                                      <p:to>
                                        <p:strVal val="visible"/>
                                      </p:to>
                                    </p:set>
                                    <p:anim calcmode="lin" valueType="num">
                                      <p:cBhvr additive="base">
                                        <p:cTn id="29"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7">
                                            <p:txEl>
                                              <p:pRg st="6" end="6"/>
                                            </p:txEl>
                                          </p:spTgt>
                                        </p:tgtEl>
                                        <p:attrNameLst>
                                          <p:attrName>style.visibility</p:attrName>
                                        </p:attrNameLst>
                                      </p:cBhvr>
                                      <p:to>
                                        <p:strVal val="visible"/>
                                      </p:to>
                                    </p:set>
                                    <p:anim calcmode="lin" valueType="num">
                                      <p:cBhvr additive="base">
                                        <p:cTn id="33"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 calcmode="lin" valueType="num">
                                      <p:cBhvr additive="base">
                                        <p:cTn id="37"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8" end="8"/>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7">
                                            <p:txEl>
                                              <p:pRg st="9" end="9"/>
                                            </p:txEl>
                                          </p:spTgt>
                                        </p:tgtEl>
                                        <p:attrNameLst>
                                          <p:attrName>style.visibility</p:attrName>
                                        </p:attrNameLst>
                                      </p:cBhvr>
                                      <p:to>
                                        <p:strVal val="visible"/>
                                      </p:to>
                                    </p:set>
                                    <p:anim calcmode="lin" valueType="num">
                                      <p:cBhvr additive="base">
                                        <p:cTn id="41"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7">
                                            <p:txEl>
                                              <p:pRg st="9" end="9"/>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7">
                                            <p:txEl>
                                              <p:pRg st="10" end="10"/>
                                            </p:txEl>
                                          </p:spTgt>
                                        </p:tgtEl>
                                        <p:attrNameLst>
                                          <p:attrName>style.visibility</p:attrName>
                                        </p:attrNameLst>
                                      </p:cBhvr>
                                      <p:to>
                                        <p:strVal val="visible"/>
                                      </p:to>
                                    </p:set>
                                    <p:anim calcmode="lin" valueType="num">
                                      <p:cBhvr additive="base">
                                        <p:cTn id="45"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7">
                                            <p:txEl>
                                              <p:pRg st="10" end="10"/>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7">
                                            <p:txEl>
                                              <p:pRg st="11" end="11"/>
                                            </p:txEl>
                                          </p:spTgt>
                                        </p:tgtEl>
                                        <p:attrNameLst>
                                          <p:attrName>style.visibility</p:attrName>
                                        </p:attrNameLst>
                                      </p:cBhvr>
                                      <p:to>
                                        <p:strVal val="visible"/>
                                      </p:to>
                                    </p:set>
                                    <p:anim calcmode="lin" valueType="num">
                                      <p:cBhvr additive="base">
                                        <p:cTn id="49" dur="500" fill="hold"/>
                                        <p:tgtEl>
                                          <p:spTgt spid="7">
                                            <p:txEl>
                                              <p:pRg st="11" end="1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11" end="11"/>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7">
                                            <p:txEl>
                                              <p:pRg st="12" end="12"/>
                                            </p:txEl>
                                          </p:spTgt>
                                        </p:tgtEl>
                                        <p:attrNameLst>
                                          <p:attrName>style.visibility</p:attrName>
                                        </p:attrNameLst>
                                      </p:cBhvr>
                                      <p:to>
                                        <p:strVal val="visible"/>
                                      </p:to>
                                    </p:set>
                                    <p:anim calcmode="lin" valueType="num">
                                      <p:cBhvr additive="base">
                                        <p:cTn id="53" dur="500" fill="hold"/>
                                        <p:tgtEl>
                                          <p:spTgt spid="7">
                                            <p:txEl>
                                              <p:pRg st="12" end="12"/>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7">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6">
                                            <p:txEl>
                                              <p:pRg st="0" end="0"/>
                                            </p:txEl>
                                          </p:spTgt>
                                        </p:tgtEl>
                                        <p:attrNameLst>
                                          <p:attrName>style.visibility</p:attrName>
                                        </p:attrNameLst>
                                      </p:cBhvr>
                                      <p:to>
                                        <p:strVal val="visible"/>
                                      </p:to>
                                    </p:set>
                                    <p:anim calcmode="lin" valueType="num">
                                      <p:cBhvr additive="base">
                                        <p:cTn id="59"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6">
                                            <p:txEl>
                                              <p:pRg st="0" end="0"/>
                                            </p:txEl>
                                          </p:spTgt>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6">
                                            <p:txEl>
                                              <p:pRg st="1" end="1"/>
                                            </p:txEl>
                                          </p:spTgt>
                                        </p:tgtEl>
                                        <p:attrNameLst>
                                          <p:attrName>style.visibility</p:attrName>
                                        </p:attrNameLst>
                                      </p:cBhvr>
                                      <p:to>
                                        <p:strVal val="visible"/>
                                      </p:to>
                                    </p:set>
                                    <p:anim calcmode="lin" valueType="num">
                                      <p:cBhvr additive="base">
                                        <p:cTn id="6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6">
                                            <p:txEl>
                                              <p:pRg st="1" end="1"/>
                                            </p:txEl>
                                          </p:spTgt>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6">
                                            <p:txEl>
                                              <p:pRg st="3" end="3"/>
                                            </p:txEl>
                                          </p:spTgt>
                                        </p:tgtEl>
                                        <p:attrNameLst>
                                          <p:attrName>style.visibility</p:attrName>
                                        </p:attrNameLst>
                                      </p:cBhvr>
                                      <p:to>
                                        <p:strVal val="visible"/>
                                      </p:to>
                                    </p:set>
                                    <p:anim calcmode="lin" valueType="num">
                                      <p:cBhvr additive="base">
                                        <p:cTn id="67"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6">
                                            <p:txEl>
                                              <p:pRg st="3" end="3"/>
                                            </p:txEl>
                                          </p:spTgt>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6">
                                            <p:txEl>
                                              <p:pRg st="4" end="4"/>
                                            </p:txEl>
                                          </p:spTgt>
                                        </p:tgtEl>
                                        <p:attrNameLst>
                                          <p:attrName>style.visibility</p:attrName>
                                        </p:attrNameLst>
                                      </p:cBhvr>
                                      <p:to>
                                        <p:strVal val="visible"/>
                                      </p:to>
                                    </p:set>
                                    <p:anim calcmode="lin" valueType="num">
                                      <p:cBhvr additive="base">
                                        <p:cTn id="7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6">
                                            <p:txEl>
                                              <p:pRg st="4" end="4"/>
                                            </p:txEl>
                                          </p:spTgt>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6">
                                            <p:txEl>
                                              <p:pRg st="6" end="6"/>
                                            </p:txEl>
                                          </p:spTgt>
                                        </p:tgtEl>
                                        <p:attrNameLst>
                                          <p:attrName>style.visibility</p:attrName>
                                        </p:attrNameLst>
                                      </p:cBhvr>
                                      <p:to>
                                        <p:strVal val="visible"/>
                                      </p:to>
                                    </p:set>
                                    <p:anim calcmode="lin" valueType="num">
                                      <p:cBhvr additive="base">
                                        <p:cTn id="75"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6">
                                            <p:txEl>
                                              <p:pRg st="6" end="6"/>
                                            </p:txEl>
                                          </p:spTgt>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6">
                                            <p:txEl>
                                              <p:pRg st="7" end="7"/>
                                            </p:txEl>
                                          </p:spTgt>
                                        </p:tgtEl>
                                        <p:attrNameLst>
                                          <p:attrName>style.visibility</p:attrName>
                                        </p:attrNameLst>
                                      </p:cBhvr>
                                      <p:to>
                                        <p:strVal val="visible"/>
                                      </p:to>
                                    </p:set>
                                    <p:anim calcmode="lin" valueType="num">
                                      <p:cBhvr additive="base">
                                        <p:cTn id="79"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6">
                                            <p:txEl>
                                              <p:pRg st="7" end="7"/>
                                            </p:txEl>
                                          </p:spTgt>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6">
                                            <p:txEl>
                                              <p:pRg st="9" end="9"/>
                                            </p:txEl>
                                          </p:spTgt>
                                        </p:tgtEl>
                                        <p:attrNameLst>
                                          <p:attrName>style.visibility</p:attrName>
                                        </p:attrNameLst>
                                      </p:cBhvr>
                                      <p:to>
                                        <p:strVal val="visible"/>
                                      </p:to>
                                    </p:set>
                                    <p:anim calcmode="lin" valueType="num">
                                      <p:cBhvr additive="base">
                                        <p:cTn id="83"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84" dur="500" fill="hold"/>
                                        <p:tgtEl>
                                          <p:spTgt spid="6">
                                            <p:txEl>
                                              <p:pRg st="9" end="9"/>
                                            </p:txEl>
                                          </p:spTgt>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6">
                                            <p:txEl>
                                              <p:pRg st="10" end="10"/>
                                            </p:txEl>
                                          </p:spTgt>
                                        </p:tgtEl>
                                        <p:attrNameLst>
                                          <p:attrName>style.visibility</p:attrName>
                                        </p:attrNameLst>
                                      </p:cBhvr>
                                      <p:to>
                                        <p:strVal val="visible"/>
                                      </p:to>
                                    </p:set>
                                    <p:anim calcmode="lin" valueType="num">
                                      <p:cBhvr additive="base">
                                        <p:cTn id="87" dur="500" fill="hold"/>
                                        <p:tgtEl>
                                          <p:spTgt spid="6">
                                            <p:txEl>
                                              <p:pRg st="10" end="1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6">
                                            <p:txEl>
                                              <p:pRg st="10" end="10"/>
                                            </p:txEl>
                                          </p:spTgt>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6">
                                            <p:txEl>
                                              <p:pRg st="12" end="12"/>
                                            </p:txEl>
                                          </p:spTgt>
                                        </p:tgtEl>
                                        <p:attrNameLst>
                                          <p:attrName>style.visibility</p:attrName>
                                        </p:attrNameLst>
                                      </p:cBhvr>
                                      <p:to>
                                        <p:strVal val="visible"/>
                                      </p:to>
                                    </p:set>
                                    <p:anim calcmode="lin" valueType="num">
                                      <p:cBhvr additive="base">
                                        <p:cTn id="91" dur="500" fill="hold"/>
                                        <p:tgtEl>
                                          <p:spTgt spid="6">
                                            <p:txEl>
                                              <p:pRg st="12" end="12"/>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6">
                                            <p:txEl>
                                              <p:pRg st="12" end="12"/>
                                            </p:txEl>
                                          </p:spTgt>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6">
                                            <p:txEl>
                                              <p:pRg st="14" end="14"/>
                                            </p:txEl>
                                          </p:spTgt>
                                        </p:tgtEl>
                                        <p:attrNameLst>
                                          <p:attrName>style.visibility</p:attrName>
                                        </p:attrNameLst>
                                      </p:cBhvr>
                                      <p:to>
                                        <p:strVal val="visible"/>
                                      </p:to>
                                    </p:set>
                                    <p:anim calcmode="lin" valueType="num">
                                      <p:cBhvr additive="base">
                                        <p:cTn id="95" dur="500" fill="hold"/>
                                        <p:tgtEl>
                                          <p:spTgt spid="6">
                                            <p:txEl>
                                              <p:pRg st="14" end="14"/>
                                            </p:txEl>
                                          </p:spTgt>
                                        </p:tgtEl>
                                        <p:attrNameLst>
                                          <p:attrName>ppt_x</p:attrName>
                                        </p:attrNameLst>
                                      </p:cBhvr>
                                      <p:tavLst>
                                        <p:tav tm="0">
                                          <p:val>
                                            <p:strVal val="#ppt_x"/>
                                          </p:val>
                                        </p:tav>
                                        <p:tav tm="100000">
                                          <p:val>
                                            <p:strVal val="#ppt_x"/>
                                          </p:val>
                                        </p:tav>
                                      </p:tavLst>
                                    </p:anim>
                                    <p:anim calcmode="lin" valueType="num">
                                      <p:cBhvr additive="base">
                                        <p:cTn id="96" dur="500" fill="hold"/>
                                        <p:tgtEl>
                                          <p:spTgt spid="6">
                                            <p:txEl>
                                              <p:pRg st="14" end="14"/>
                                            </p:txEl>
                                          </p:spTgt>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6">
                                            <p:txEl>
                                              <p:pRg st="15" end="15"/>
                                            </p:txEl>
                                          </p:spTgt>
                                        </p:tgtEl>
                                        <p:attrNameLst>
                                          <p:attrName>style.visibility</p:attrName>
                                        </p:attrNameLst>
                                      </p:cBhvr>
                                      <p:to>
                                        <p:strVal val="visible"/>
                                      </p:to>
                                    </p:set>
                                    <p:anim calcmode="lin" valueType="num">
                                      <p:cBhvr additive="base">
                                        <p:cTn id="99" dur="500" fill="hold"/>
                                        <p:tgtEl>
                                          <p:spTgt spid="6">
                                            <p:txEl>
                                              <p:pRg st="15" end="15"/>
                                            </p:txEl>
                                          </p:spTgt>
                                        </p:tgtEl>
                                        <p:attrNameLst>
                                          <p:attrName>ppt_x</p:attrName>
                                        </p:attrNameLst>
                                      </p:cBhvr>
                                      <p:tavLst>
                                        <p:tav tm="0">
                                          <p:val>
                                            <p:strVal val="#ppt_x"/>
                                          </p:val>
                                        </p:tav>
                                        <p:tav tm="100000">
                                          <p:val>
                                            <p:strVal val="#ppt_x"/>
                                          </p:val>
                                        </p:tav>
                                      </p:tavLst>
                                    </p:anim>
                                    <p:anim calcmode="lin" valueType="num">
                                      <p:cBhvr additive="base">
                                        <p:cTn id="100" dur="500" fill="hold"/>
                                        <p:tgtEl>
                                          <p:spTgt spid="6">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95400" cy="6858000"/>
          </a:xfrm>
          <a:prstGeom prst="rect">
            <a:avLst/>
          </a:prstGeom>
          <a:blipFill>
            <a:blip r:embed="rId3" cstate="prin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p:cNvPicPr>
            <a:picLocks noGrp="1" noChangeAspect="1" noChangeArrowheads="1"/>
          </p:cNvPicPr>
          <p:nvPr>
            <p:ph idx="1"/>
          </p:nvPr>
        </p:nvPicPr>
        <p:blipFill>
          <a:blip r:embed="rId4" cstate="print"/>
          <a:srcRect l="25000" t="14427" r="29000" b="10870"/>
          <a:stretch>
            <a:fillRect/>
          </a:stretch>
        </p:blipFill>
        <p:spPr bwMode="auto">
          <a:xfrm>
            <a:off x="1295401" y="0"/>
            <a:ext cx="7848600" cy="4800600"/>
          </a:xfrm>
          <a:prstGeom prst="rect">
            <a:avLst/>
          </a:prstGeom>
          <a:ln w="31750" cap="sq">
            <a:solidFill>
              <a:schemeClr val="bg2">
                <a:lumMod val="50000"/>
              </a:schemeClr>
            </a:solidFill>
            <a:prstDash val="solid"/>
            <a:miter lim="800000"/>
          </a:ln>
          <a:effectLst>
            <a:outerShdw blurRad="50800" dist="38100" dir="2700000" algn="tl" rotWithShape="0">
              <a:srgbClr val="000000">
                <a:alpha val="43000"/>
              </a:srgbClr>
            </a:outerShdw>
          </a:effectLst>
        </p:spPr>
      </p:pic>
      <p:sp>
        <p:nvSpPr>
          <p:cNvPr id="7" name="TextBox 6"/>
          <p:cNvSpPr txBox="1"/>
          <p:nvPr/>
        </p:nvSpPr>
        <p:spPr>
          <a:xfrm>
            <a:off x="1295400" y="4800600"/>
            <a:ext cx="7848600" cy="2031325"/>
          </a:xfrm>
          <a:prstGeom prst="rect">
            <a:avLst/>
          </a:prstGeom>
          <a:solidFill>
            <a:srgbClr val="FFCC00"/>
          </a:solidFill>
        </p:spPr>
        <p:txBody>
          <a:bodyPr wrap="square" rtlCol="0">
            <a:spAutoFit/>
          </a:bodyPr>
          <a:lstStyle/>
          <a:p>
            <a:r>
              <a:rPr lang="en-US" b="1" dirty="0" smtClean="0"/>
              <a:t>Actividad 3</a:t>
            </a:r>
          </a:p>
          <a:p>
            <a:r>
              <a:rPr lang="es-US" dirty="0" smtClean="0"/>
              <a:t>Investiga las siguientes preguntas y discute las respuestas con la clase:</a:t>
            </a:r>
          </a:p>
          <a:p>
            <a:pPr marL="342900" indent="-342900">
              <a:buAutoNum type="arabicParenR"/>
            </a:pPr>
            <a:r>
              <a:rPr lang="es-US" dirty="0" smtClean="0">
                <a:cs typeface="Times New Roman"/>
              </a:rPr>
              <a:t>¿Cómo se llamaban los reyes que expulsaron a los moros de la península ibérica? </a:t>
            </a:r>
          </a:p>
          <a:p>
            <a:pPr marL="342900" indent="-342900">
              <a:buFontTx/>
              <a:buAutoNum type="arabicParenR"/>
            </a:pPr>
            <a:r>
              <a:rPr lang="es-US" dirty="0" smtClean="0">
                <a:cs typeface="Times New Roman"/>
              </a:rPr>
              <a:t>¿Quién fue Francisco Franco?</a:t>
            </a:r>
            <a:endParaRPr lang="es-US" dirty="0" smtClean="0"/>
          </a:p>
          <a:p>
            <a:pPr marL="342900" indent="-342900">
              <a:buFontTx/>
              <a:buAutoNum type="arabicParenR"/>
            </a:pPr>
            <a:r>
              <a:rPr lang="es-US" dirty="0" smtClean="0">
                <a:cs typeface="Times New Roman"/>
              </a:rPr>
              <a:t>¿</a:t>
            </a:r>
            <a:r>
              <a:rPr lang="es-US" dirty="0" err="1" smtClean="0">
                <a:cs typeface="Times New Roman"/>
              </a:rPr>
              <a:t>Cú</a:t>
            </a:r>
            <a:r>
              <a:rPr lang="es-US" dirty="0" err="1" smtClean="0"/>
              <a:t>al</a:t>
            </a:r>
            <a:r>
              <a:rPr lang="es-US" dirty="0" smtClean="0"/>
              <a:t> es la función de la OTAN (NATO en inglés)? Haz una lista de al menos 5 países que forman parte de la OTAN.</a:t>
            </a:r>
            <a:endParaRPr lang="es-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a:xfrm>
            <a:off x="5562600" y="0"/>
            <a:ext cx="3581400" cy="6858000"/>
          </a:xfrm>
          <a:solidFill>
            <a:srgbClr val="FFCC00"/>
          </a:solidFill>
        </p:spPr>
        <p:txBody>
          <a:bodyPr/>
          <a:lstStyle/>
          <a:p>
            <a:pPr>
              <a:buNone/>
            </a:pPr>
            <a:r>
              <a:rPr lang="en-US" sz="1800" b="1" dirty="0" smtClean="0"/>
              <a:t>Actividad 4</a:t>
            </a:r>
          </a:p>
          <a:p>
            <a:pPr marL="0" indent="0">
              <a:buNone/>
            </a:pPr>
            <a:r>
              <a:rPr lang="es-US" sz="1800" dirty="0" smtClean="0"/>
              <a:t>En grupos de 2 personas, háganse preguntas para ver que tanto han aprendido sobre la historia de España. Utilicen el </a:t>
            </a:r>
            <a:r>
              <a:rPr lang="es-US" sz="1800" u="sng" dirty="0" smtClean="0"/>
              <a:t>pretérito</a:t>
            </a:r>
            <a:r>
              <a:rPr lang="es-US" sz="1800" dirty="0" smtClean="0"/>
              <a:t> en sus respuestas. </a:t>
            </a:r>
          </a:p>
          <a:p>
            <a:pPr>
              <a:buAutoNum type="arabicPeriod"/>
            </a:pPr>
            <a:r>
              <a:rPr lang="es-US" sz="1800" dirty="0" smtClean="0">
                <a:latin typeface="Times New Roman"/>
                <a:cs typeface="Times New Roman"/>
              </a:rPr>
              <a:t>¿En qué año </a:t>
            </a:r>
            <a:r>
              <a:rPr lang="es-US" sz="1800" b="1" dirty="0" smtClean="0">
                <a:latin typeface="Times New Roman"/>
                <a:cs typeface="Times New Roman"/>
              </a:rPr>
              <a:t>llegó</a:t>
            </a:r>
            <a:r>
              <a:rPr lang="es-US" sz="1800" dirty="0" smtClean="0">
                <a:latin typeface="Times New Roman"/>
                <a:cs typeface="Times New Roman"/>
              </a:rPr>
              <a:t> Cristóbal Colón a América?</a:t>
            </a:r>
          </a:p>
          <a:p>
            <a:pPr>
              <a:buAutoNum type="arabicPeriod"/>
            </a:pPr>
            <a:r>
              <a:rPr lang="es-US" sz="1800" dirty="0" smtClean="0">
                <a:latin typeface="Times New Roman"/>
                <a:cs typeface="Times New Roman"/>
              </a:rPr>
              <a:t>¿En que año </a:t>
            </a:r>
            <a:r>
              <a:rPr lang="es-US" sz="1800" b="1" dirty="0" smtClean="0">
                <a:latin typeface="Times New Roman"/>
                <a:cs typeface="Times New Roman"/>
              </a:rPr>
              <a:t>murió</a:t>
            </a:r>
            <a:r>
              <a:rPr lang="es-US" sz="1800" dirty="0" smtClean="0">
                <a:latin typeface="Times New Roman"/>
                <a:cs typeface="Times New Roman"/>
              </a:rPr>
              <a:t> el dictador Francisco Franco?</a:t>
            </a:r>
          </a:p>
          <a:p>
            <a:pPr>
              <a:buAutoNum type="arabicPeriod"/>
            </a:pPr>
            <a:r>
              <a:rPr lang="es-US" sz="1800" dirty="0" smtClean="0">
                <a:latin typeface="Times New Roman"/>
                <a:cs typeface="Times New Roman"/>
              </a:rPr>
              <a:t>¿En que año</a:t>
            </a:r>
            <a:r>
              <a:rPr lang="es-US" sz="1800" b="1" dirty="0" smtClean="0">
                <a:latin typeface="Times New Roman"/>
                <a:cs typeface="Times New Roman"/>
              </a:rPr>
              <a:t> ingresó </a:t>
            </a:r>
            <a:r>
              <a:rPr lang="es-US" sz="1800" dirty="0" smtClean="0">
                <a:latin typeface="Times New Roman"/>
                <a:cs typeface="Times New Roman"/>
              </a:rPr>
              <a:t>España a la Unión Europea?</a:t>
            </a:r>
          </a:p>
          <a:p>
            <a:pPr>
              <a:buAutoNum type="arabicPeriod"/>
            </a:pPr>
            <a:r>
              <a:rPr lang="es-US" sz="1800" dirty="0" smtClean="0">
                <a:latin typeface="Times New Roman"/>
                <a:cs typeface="Times New Roman"/>
              </a:rPr>
              <a:t>¿Cuántos años </a:t>
            </a:r>
            <a:r>
              <a:rPr lang="es-US" sz="1800" b="1" dirty="0" smtClean="0">
                <a:latin typeface="Times New Roman"/>
                <a:cs typeface="Times New Roman"/>
              </a:rPr>
              <a:t>duró</a:t>
            </a:r>
            <a:r>
              <a:rPr lang="es-US" sz="1800" dirty="0" smtClean="0">
                <a:latin typeface="Times New Roman"/>
                <a:cs typeface="Times New Roman"/>
              </a:rPr>
              <a:t> la invasión de los moros en la península ibérica?</a:t>
            </a:r>
          </a:p>
          <a:p>
            <a:pPr>
              <a:buNone/>
            </a:pPr>
            <a:endParaRPr lang="es-US" sz="1800" dirty="0" smtClean="0">
              <a:latin typeface="Times New Roman"/>
              <a:cs typeface="Times New Roman"/>
            </a:endParaRPr>
          </a:p>
          <a:p>
            <a:pPr>
              <a:buNone/>
            </a:pPr>
            <a:r>
              <a:rPr lang="es-US" sz="1800" b="1" dirty="0" smtClean="0">
                <a:latin typeface="+mj-lt"/>
                <a:cs typeface="Times New Roman"/>
              </a:rPr>
              <a:t>Actividad 5</a:t>
            </a:r>
          </a:p>
          <a:p>
            <a:pPr>
              <a:buNone/>
            </a:pPr>
            <a:r>
              <a:rPr lang="es-US" sz="1800" i="1" dirty="0" err="1" smtClean="0">
                <a:latin typeface="+mj-lt"/>
                <a:cs typeface="Times New Roman"/>
              </a:rPr>
              <a:t>Quiz</a:t>
            </a:r>
            <a:r>
              <a:rPr lang="es-US" sz="1800" i="1" dirty="0" smtClean="0">
                <a:latin typeface="+mj-lt"/>
                <a:cs typeface="Times New Roman"/>
              </a:rPr>
              <a:t> de historia</a:t>
            </a:r>
          </a:p>
          <a:p>
            <a:pPr marL="0" indent="0">
              <a:buNone/>
            </a:pPr>
            <a:r>
              <a:rPr lang="es-US" sz="1800" dirty="0" smtClean="0">
                <a:latin typeface="+mj-lt"/>
                <a:cs typeface="Times New Roman"/>
              </a:rPr>
              <a:t>Escribe 3 preguntas sobre la historia de los Estados Unidos y hazle las preguntas a tu compañero(a) de clase. </a:t>
            </a:r>
          </a:p>
          <a:p>
            <a:pPr>
              <a:buNone/>
            </a:pPr>
            <a:endParaRPr lang="en-US" sz="1800" dirty="0" smtClean="0">
              <a:latin typeface="Times New Roman"/>
              <a:cs typeface="Times New Roman"/>
            </a:endParaRPr>
          </a:p>
          <a:p>
            <a:pPr>
              <a:buAutoNum type="arabicPeriod"/>
            </a:pPr>
            <a:endParaRPr lang="en-US" sz="1800" dirty="0" smtClean="0">
              <a:latin typeface="Times New Roman"/>
              <a:cs typeface="Times New Roman"/>
            </a:endParaRPr>
          </a:p>
          <a:p>
            <a:pPr>
              <a:buAutoNum type="arabicPeriod"/>
            </a:pPr>
            <a:endParaRPr lang="en-US" sz="1800" dirty="0" smtClean="0"/>
          </a:p>
          <a:p>
            <a:pPr>
              <a:buNone/>
            </a:pPr>
            <a:endParaRPr lang="en-US" dirty="0"/>
          </a:p>
        </p:txBody>
      </p:sp>
      <p:sp>
        <p:nvSpPr>
          <p:cNvPr id="7" name="Rectangle 6"/>
          <p:cNvSpPr/>
          <p:nvPr/>
        </p:nvSpPr>
        <p:spPr>
          <a:xfrm>
            <a:off x="0" y="0"/>
            <a:ext cx="1295400" cy="6858000"/>
          </a:xfrm>
          <a:prstGeom prst="rect">
            <a:avLst/>
          </a:prstGeom>
          <a:blipFill>
            <a:blip r:embed="rId3" cstate="prin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p:cNvPicPr>
            <a:picLocks noGrp="1" noChangeAspect="1" noChangeArrowheads="1"/>
          </p:cNvPicPr>
          <p:nvPr>
            <p:ph sz="half" idx="1"/>
          </p:nvPr>
        </p:nvPicPr>
        <p:blipFill>
          <a:blip r:embed="rId4" cstate="print"/>
          <a:srcRect l="39457" t="11021" r="33720" b="6318"/>
          <a:stretch>
            <a:fillRect/>
          </a:stretch>
        </p:blipFill>
        <p:spPr bwMode="auto">
          <a:xfrm>
            <a:off x="1219200" y="0"/>
            <a:ext cx="4343400" cy="6858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 calcmode="lin" valueType="num">
                                      <p:cBhvr additive="base">
                                        <p:cTn id="1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 calcmode="lin" valueType="num">
                                      <p:cBhvr additive="base">
                                        <p:cTn id="21"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
                                            <p:txEl>
                                              <p:pRg st="4" end="4"/>
                                            </p:txEl>
                                          </p:spTgt>
                                        </p:tgtEl>
                                        <p:attrNameLst>
                                          <p:attrName>style.visibility</p:attrName>
                                        </p:attrNameLst>
                                      </p:cBhvr>
                                      <p:to>
                                        <p:strVal val="visible"/>
                                      </p:to>
                                    </p:set>
                                    <p:anim calcmode="lin" valueType="num">
                                      <p:cBhvr additive="base">
                                        <p:cTn id="29"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6">
                                            <p:txEl>
                                              <p:pRg st="5" end="5"/>
                                            </p:txEl>
                                          </p:spTgt>
                                        </p:tgtEl>
                                        <p:attrNameLst>
                                          <p:attrName>style.visibility</p:attrName>
                                        </p:attrNameLst>
                                      </p:cBhvr>
                                      <p:to>
                                        <p:strVal val="visible"/>
                                      </p:to>
                                    </p:set>
                                    <p:anim calcmode="lin" valueType="num">
                                      <p:cBhvr additive="base">
                                        <p:cTn id="33"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6">
                                            <p:txEl>
                                              <p:pRg st="7" end="7"/>
                                            </p:txEl>
                                          </p:spTgt>
                                        </p:tgtEl>
                                        <p:attrNameLst>
                                          <p:attrName>style.visibility</p:attrName>
                                        </p:attrNameLst>
                                      </p:cBhvr>
                                      <p:to>
                                        <p:strVal val="visible"/>
                                      </p:to>
                                    </p:set>
                                    <p:anim calcmode="lin" valueType="num">
                                      <p:cBhvr additive="base">
                                        <p:cTn id="39"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6">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 calcmode="lin" valueType="num">
                                      <p:cBhvr additive="base">
                                        <p:cTn id="43"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8" end="8"/>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
                                            <p:txEl>
                                              <p:pRg st="9" end="9"/>
                                            </p:txEl>
                                          </p:spTgt>
                                        </p:tgtEl>
                                        <p:attrNameLst>
                                          <p:attrName>style.visibility</p:attrName>
                                        </p:attrNameLst>
                                      </p:cBhvr>
                                      <p:to>
                                        <p:strVal val="visible"/>
                                      </p:to>
                                    </p:set>
                                    <p:anim calcmode="lin" valueType="num">
                                      <p:cBhvr additive="base">
                                        <p:cTn id="47"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6">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2"/>
          </p:nvPr>
        </p:nvSpPr>
        <p:spPr>
          <a:xfrm>
            <a:off x="1143000" y="0"/>
            <a:ext cx="8001000" cy="6858000"/>
          </a:xfrm>
          <a:solidFill>
            <a:srgbClr val="FFCC00"/>
          </a:solidFill>
        </p:spPr>
        <p:txBody>
          <a:bodyPr>
            <a:normAutofit lnSpcReduction="10000"/>
          </a:bodyPr>
          <a:lstStyle/>
          <a:p>
            <a:pPr>
              <a:buNone/>
            </a:pPr>
            <a:r>
              <a:rPr lang="en-US" sz="2000" b="1" dirty="0" smtClean="0"/>
              <a:t>			Actividad 6</a:t>
            </a:r>
          </a:p>
          <a:p>
            <a:pPr>
              <a:buNone/>
            </a:pPr>
            <a:r>
              <a:rPr lang="en-US" sz="2000" b="1" dirty="0" smtClean="0"/>
              <a:t>			</a:t>
            </a:r>
            <a:r>
              <a:rPr lang="es-US" sz="2000" b="1" dirty="0" smtClean="0"/>
              <a:t>El fin de semana de Camila y Lucas                              </a:t>
            </a:r>
          </a:p>
          <a:p>
            <a:pPr>
              <a:buNone/>
            </a:pPr>
            <a:r>
              <a:rPr lang="es-US" sz="2000" b="1" dirty="0" smtClean="0"/>
              <a:t>                           </a:t>
            </a:r>
          </a:p>
          <a:p>
            <a:pPr>
              <a:buNone/>
            </a:pPr>
            <a:r>
              <a:rPr lang="es-US" sz="2000" b="1" dirty="0" smtClean="0"/>
              <a:t>                            </a:t>
            </a:r>
            <a:r>
              <a:rPr lang="es-US" sz="1800" dirty="0" smtClean="0">
                <a:latin typeface="+mj-lt"/>
              </a:rPr>
              <a:t>Completa la siguiente conversación entre Camila y Lucas.   Conjuga    	            los verbos en </a:t>
            </a:r>
            <a:r>
              <a:rPr lang="es-US" sz="1800" i="1" dirty="0" smtClean="0">
                <a:latin typeface="+mj-lt"/>
              </a:rPr>
              <a:t>pretérito</a:t>
            </a:r>
            <a:r>
              <a:rPr lang="es-US" sz="1800" dirty="0" smtClean="0">
                <a:latin typeface="+mj-lt"/>
              </a:rPr>
              <a:t> según corresponda. </a:t>
            </a:r>
          </a:p>
          <a:p>
            <a:pPr>
              <a:buNone/>
            </a:pPr>
            <a:endParaRPr lang="es-US" sz="1800" dirty="0" smtClean="0">
              <a:latin typeface="+mj-lt"/>
            </a:endParaRPr>
          </a:p>
          <a:p>
            <a:pPr marL="0" indent="-91440">
              <a:buNone/>
            </a:pPr>
            <a:r>
              <a:rPr lang="es-US" sz="1800" b="1" dirty="0" smtClean="0">
                <a:latin typeface="+mj-lt"/>
              </a:rPr>
              <a:t>Camila:</a:t>
            </a:r>
            <a:r>
              <a:rPr lang="es-US" sz="1800" dirty="0" smtClean="0">
                <a:latin typeface="+mj-lt"/>
              </a:rPr>
              <a:t> Lucas, </a:t>
            </a:r>
            <a:r>
              <a:rPr lang="es-US" sz="1800" dirty="0" smtClean="0">
                <a:latin typeface="Times New Roman"/>
                <a:cs typeface="Times New Roman"/>
              </a:rPr>
              <a:t>¿</a:t>
            </a:r>
            <a:r>
              <a:rPr lang="es-US" sz="1800" dirty="0" smtClean="0">
                <a:latin typeface="+mj-lt"/>
              </a:rPr>
              <a:t>qué hiciste el fin de semana?</a:t>
            </a:r>
          </a:p>
          <a:p>
            <a:pPr marL="0" indent="-91440">
              <a:buNone/>
            </a:pPr>
            <a:r>
              <a:rPr lang="es-US" sz="1800" b="1" dirty="0" smtClean="0">
                <a:latin typeface="+mj-lt"/>
              </a:rPr>
              <a:t>Lucas: </a:t>
            </a:r>
            <a:r>
              <a:rPr lang="es-US" sz="1800" dirty="0" err="1" smtClean="0">
                <a:latin typeface="+mj-lt"/>
              </a:rPr>
              <a:t>Ufff</a:t>
            </a:r>
            <a:r>
              <a:rPr lang="es-US" sz="1800" dirty="0" smtClean="0">
                <a:latin typeface="+mj-lt"/>
              </a:rPr>
              <a:t>, un montón de cosas. El viernes en la noche ______________ (reunirse) con unos amigos. Nosotros _____________ (comer) fuera y ________________ (divertirse) mucho. </a:t>
            </a:r>
          </a:p>
          <a:p>
            <a:pPr marL="0" indent="-91440">
              <a:buNone/>
            </a:pPr>
            <a:r>
              <a:rPr lang="es-US" sz="1800" b="1" dirty="0" smtClean="0">
                <a:latin typeface="+mj-lt"/>
              </a:rPr>
              <a:t>Camila</a:t>
            </a:r>
            <a:r>
              <a:rPr lang="es-US" sz="1800" dirty="0" smtClean="0">
                <a:latin typeface="+mj-lt"/>
              </a:rPr>
              <a:t>: </a:t>
            </a:r>
            <a:r>
              <a:rPr lang="es-US" sz="1800" dirty="0" smtClean="0">
                <a:latin typeface="+mj-lt"/>
                <a:cs typeface="Times New Roman"/>
              </a:rPr>
              <a:t>¿</a:t>
            </a:r>
            <a:r>
              <a:rPr lang="es-US" sz="1800" dirty="0" smtClean="0">
                <a:latin typeface="+mj-lt"/>
              </a:rPr>
              <a:t>Eso fue todo?</a:t>
            </a:r>
          </a:p>
          <a:p>
            <a:pPr marL="0" indent="-91440">
              <a:buNone/>
            </a:pPr>
            <a:r>
              <a:rPr lang="es-US" sz="1800" b="1" dirty="0" smtClean="0">
                <a:latin typeface="+mj-lt"/>
              </a:rPr>
              <a:t>Lucas: </a:t>
            </a:r>
            <a:r>
              <a:rPr lang="es-US" sz="1800" dirty="0" smtClean="0">
                <a:latin typeface="+mj-lt"/>
              </a:rPr>
              <a:t>No! Espera. Déjame terminar. Después, Carla y yo ____________ (ir) a un concierto.</a:t>
            </a:r>
          </a:p>
          <a:p>
            <a:pPr marL="0" indent="-91440">
              <a:buNone/>
            </a:pPr>
            <a:r>
              <a:rPr lang="es-US" sz="1800" b="1" dirty="0" smtClean="0">
                <a:latin typeface="+mj-lt"/>
              </a:rPr>
              <a:t>Camila: </a:t>
            </a:r>
            <a:r>
              <a:rPr lang="es-US" sz="1800" dirty="0" smtClean="0">
                <a:latin typeface="+mj-lt"/>
                <a:cs typeface="Times New Roman"/>
              </a:rPr>
              <a:t>¿Tú _______________ (ir) a un concierto con Carla?</a:t>
            </a:r>
          </a:p>
          <a:p>
            <a:pPr marL="0" indent="-91440">
              <a:buNone/>
            </a:pPr>
            <a:r>
              <a:rPr lang="es-US" sz="1800" b="1" dirty="0" smtClean="0">
                <a:latin typeface="+mj-lt"/>
                <a:cs typeface="Times New Roman"/>
              </a:rPr>
              <a:t>Lucas: </a:t>
            </a:r>
            <a:r>
              <a:rPr lang="es-US" sz="1800" dirty="0" smtClean="0">
                <a:latin typeface="+mj-lt"/>
                <a:cs typeface="Times New Roman"/>
              </a:rPr>
              <a:t>Sí, ¿qué pasa? Ella y yo somos buenos amigos.</a:t>
            </a:r>
          </a:p>
          <a:p>
            <a:pPr marL="0" indent="-91440">
              <a:buNone/>
            </a:pPr>
            <a:r>
              <a:rPr lang="es-US" sz="1800" b="1" dirty="0" smtClean="0">
                <a:latin typeface="+mj-lt"/>
                <a:cs typeface="Times New Roman"/>
              </a:rPr>
              <a:t>Camila: </a:t>
            </a:r>
            <a:r>
              <a:rPr lang="es-US" sz="1800" dirty="0" smtClean="0">
                <a:latin typeface="+mj-lt"/>
                <a:cs typeface="Times New Roman"/>
              </a:rPr>
              <a:t>Si claro. Bueno…. ¿Y que más _______________(hacer-tú)?</a:t>
            </a:r>
          </a:p>
          <a:p>
            <a:pPr marL="0" indent="-91440">
              <a:buNone/>
            </a:pPr>
            <a:r>
              <a:rPr lang="es-US" sz="1800" b="1" dirty="0" smtClean="0">
                <a:latin typeface="+mj-lt"/>
                <a:cs typeface="Times New Roman"/>
              </a:rPr>
              <a:t>Lucas: </a:t>
            </a:r>
            <a:r>
              <a:rPr lang="es-US" sz="1800" dirty="0" smtClean="0">
                <a:latin typeface="+mj-lt"/>
                <a:cs typeface="Times New Roman"/>
              </a:rPr>
              <a:t>El sábado ________________ (dormir) hasta muy tarde y por la tarde _________________ (descargar) una canciones del internet. ¿Y tú? ¿Qué hiciste?</a:t>
            </a:r>
          </a:p>
          <a:p>
            <a:pPr marL="0" indent="-91440">
              <a:buNone/>
            </a:pPr>
            <a:r>
              <a:rPr lang="es-US" sz="1800" b="1" dirty="0" smtClean="0">
                <a:latin typeface="+mj-lt"/>
                <a:cs typeface="Times New Roman"/>
              </a:rPr>
              <a:t>Camila: </a:t>
            </a:r>
            <a:r>
              <a:rPr lang="es-US" sz="1800" dirty="0" smtClean="0">
                <a:latin typeface="+mj-lt"/>
                <a:cs typeface="Times New Roman"/>
              </a:rPr>
              <a:t>Mi fin de semana fue más tranquilo. El viernes en la noche _________ (ver) una película. El sábado ________________ (charlar) con mi amiga Julia y después fui al banco y ______________ (pagar) unas cuentas. En fin…nada muy interesante.</a:t>
            </a:r>
          </a:p>
          <a:p>
            <a:pPr marL="0" indent="-91440">
              <a:buNone/>
            </a:pPr>
            <a:r>
              <a:rPr lang="es-US" sz="1800" b="1" dirty="0" smtClean="0">
                <a:latin typeface="+mj-lt"/>
                <a:cs typeface="Times New Roman"/>
              </a:rPr>
              <a:t>Lucas: </a:t>
            </a:r>
            <a:r>
              <a:rPr lang="es-US" sz="1800" dirty="0" smtClean="0">
                <a:latin typeface="+mj-lt"/>
                <a:cs typeface="Times New Roman"/>
              </a:rPr>
              <a:t>El próximo fin de semana hacemos algo juntos. Verás que nos vamos a divertir. </a:t>
            </a:r>
          </a:p>
          <a:p>
            <a:pPr marL="0" indent="-91440">
              <a:buNone/>
            </a:pPr>
            <a:endParaRPr lang="es-US" sz="1800" dirty="0" smtClean="0">
              <a:latin typeface="+mj-lt"/>
              <a:cs typeface="Times New Roman"/>
            </a:endParaRPr>
          </a:p>
          <a:p>
            <a:pPr marL="0" indent="-91440">
              <a:buNone/>
            </a:pPr>
            <a:endParaRPr lang="en-US" sz="2000" dirty="0"/>
          </a:p>
        </p:txBody>
      </p:sp>
      <p:sp>
        <p:nvSpPr>
          <p:cNvPr id="8" name="Rectangle 7"/>
          <p:cNvSpPr/>
          <p:nvPr/>
        </p:nvSpPr>
        <p:spPr>
          <a:xfrm>
            <a:off x="0" y="0"/>
            <a:ext cx="990600" cy="6858000"/>
          </a:xfrm>
          <a:prstGeom prst="rect">
            <a:avLst/>
          </a:prstGeom>
          <a:blipFill>
            <a:blip r:embed="rId3" cstate="prin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C:\Users\Marisol\Desktop\Fuentes Ancillary\Chapter 2\img_P02_02.tif"/>
          <p:cNvPicPr>
            <a:picLocks noGrp="1" noChangeAspect="1" noChangeArrowheads="1"/>
          </p:cNvPicPr>
          <p:nvPr>
            <p:ph sz="half" idx="2"/>
          </p:nvPr>
        </p:nvPicPr>
        <p:blipFill>
          <a:blip r:embed="rId4" cstate="print"/>
          <a:srcRect/>
          <a:stretch>
            <a:fillRect/>
          </a:stretch>
        </p:blipFill>
        <p:spPr bwMode="auto">
          <a:xfrm>
            <a:off x="1295400" y="0"/>
            <a:ext cx="1447800" cy="114595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 calcmode="lin" valueType="num">
                                      <p:cBhvr additive="base">
                                        <p:cTn id="11"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 calcmode="lin" valueType="num">
                                      <p:cBhvr additive="base">
                                        <p:cTn id="15"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 calcmode="lin" valueType="num">
                                      <p:cBhvr additive="base">
                                        <p:cTn id="19"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anim calcmode="lin" valueType="num">
                                      <p:cBhvr additive="base">
                                        <p:cTn id="25"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anim calcmode="lin" valueType="num">
                                      <p:cBhvr additive="base">
                                        <p:cTn id="29"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7">
                                            <p:txEl>
                                              <p:pRg st="7" end="7"/>
                                            </p:txEl>
                                          </p:spTgt>
                                        </p:tgtEl>
                                        <p:attrNameLst>
                                          <p:attrName>style.visibility</p:attrName>
                                        </p:attrNameLst>
                                      </p:cBhvr>
                                      <p:to>
                                        <p:strVal val="visible"/>
                                      </p:to>
                                    </p:set>
                                    <p:anim calcmode="lin" valueType="num">
                                      <p:cBhvr additive="base">
                                        <p:cTn id="33"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
                                            <p:txEl>
                                              <p:pRg st="7" end="7"/>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 calcmode="lin" valueType="num">
                                      <p:cBhvr additive="base">
                                        <p:cTn id="37"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8" end="8"/>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7">
                                            <p:txEl>
                                              <p:pRg st="9" end="9"/>
                                            </p:txEl>
                                          </p:spTgt>
                                        </p:tgtEl>
                                        <p:attrNameLst>
                                          <p:attrName>style.visibility</p:attrName>
                                        </p:attrNameLst>
                                      </p:cBhvr>
                                      <p:to>
                                        <p:strVal val="visible"/>
                                      </p:to>
                                    </p:set>
                                    <p:anim calcmode="lin" valueType="num">
                                      <p:cBhvr additive="base">
                                        <p:cTn id="41"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7">
                                            <p:txEl>
                                              <p:pRg st="9" end="9"/>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7">
                                            <p:txEl>
                                              <p:pRg st="10" end="10"/>
                                            </p:txEl>
                                          </p:spTgt>
                                        </p:tgtEl>
                                        <p:attrNameLst>
                                          <p:attrName>style.visibility</p:attrName>
                                        </p:attrNameLst>
                                      </p:cBhvr>
                                      <p:to>
                                        <p:strVal val="visible"/>
                                      </p:to>
                                    </p:set>
                                    <p:anim calcmode="lin" valueType="num">
                                      <p:cBhvr additive="base">
                                        <p:cTn id="45"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7">
                                            <p:txEl>
                                              <p:pRg st="10" end="10"/>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7">
                                            <p:txEl>
                                              <p:pRg st="11" end="11"/>
                                            </p:txEl>
                                          </p:spTgt>
                                        </p:tgtEl>
                                        <p:attrNameLst>
                                          <p:attrName>style.visibility</p:attrName>
                                        </p:attrNameLst>
                                      </p:cBhvr>
                                      <p:to>
                                        <p:strVal val="visible"/>
                                      </p:to>
                                    </p:set>
                                    <p:anim calcmode="lin" valueType="num">
                                      <p:cBhvr additive="base">
                                        <p:cTn id="49" dur="500" fill="hold"/>
                                        <p:tgtEl>
                                          <p:spTgt spid="7">
                                            <p:txEl>
                                              <p:pRg st="11" end="1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11" end="11"/>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7">
                                            <p:txEl>
                                              <p:pRg st="12" end="12"/>
                                            </p:txEl>
                                          </p:spTgt>
                                        </p:tgtEl>
                                        <p:attrNameLst>
                                          <p:attrName>style.visibility</p:attrName>
                                        </p:attrNameLst>
                                      </p:cBhvr>
                                      <p:to>
                                        <p:strVal val="visible"/>
                                      </p:to>
                                    </p:set>
                                    <p:anim calcmode="lin" valueType="num">
                                      <p:cBhvr additive="base">
                                        <p:cTn id="53" dur="500" fill="hold"/>
                                        <p:tgtEl>
                                          <p:spTgt spid="7">
                                            <p:txEl>
                                              <p:pRg st="12" end="12"/>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7">
                                            <p:txEl>
                                              <p:pRg st="12" end="12"/>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7">
                                            <p:txEl>
                                              <p:pRg st="13" end="13"/>
                                            </p:txEl>
                                          </p:spTgt>
                                        </p:tgtEl>
                                        <p:attrNameLst>
                                          <p:attrName>style.visibility</p:attrName>
                                        </p:attrNameLst>
                                      </p:cBhvr>
                                      <p:to>
                                        <p:strVal val="visible"/>
                                      </p:to>
                                    </p:set>
                                    <p:anim calcmode="lin" valueType="num">
                                      <p:cBhvr additive="base">
                                        <p:cTn id="57" dur="500" fill="hold"/>
                                        <p:tgtEl>
                                          <p:spTgt spid="7">
                                            <p:txEl>
                                              <p:pRg st="13" end="13"/>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7">
                                            <p:txEl>
                                              <p:pRg st="13" end="13"/>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7">
                                            <p:txEl>
                                              <p:pRg st="14" end="14"/>
                                            </p:txEl>
                                          </p:spTgt>
                                        </p:tgtEl>
                                        <p:attrNameLst>
                                          <p:attrName>style.visibility</p:attrName>
                                        </p:attrNameLst>
                                      </p:cBhvr>
                                      <p:to>
                                        <p:strVal val="visible"/>
                                      </p:to>
                                    </p:set>
                                    <p:anim calcmode="lin" valueType="num">
                                      <p:cBhvr additive="base">
                                        <p:cTn id="61" dur="500" fill="hold"/>
                                        <p:tgtEl>
                                          <p:spTgt spid="7">
                                            <p:txEl>
                                              <p:pRg st="14" end="1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5486400" y="0"/>
            <a:ext cx="3657600" cy="6858000"/>
          </a:xfrm>
          <a:solidFill>
            <a:srgbClr val="FFCC00"/>
          </a:solidFill>
        </p:spPr>
        <p:txBody>
          <a:bodyPr>
            <a:normAutofit fontScale="92500" lnSpcReduction="10000"/>
          </a:bodyPr>
          <a:lstStyle/>
          <a:p>
            <a:pPr>
              <a:buNone/>
            </a:pPr>
            <a:r>
              <a:rPr lang="en-US" sz="2000" b="1" dirty="0" smtClean="0"/>
              <a:t>Actividad 7</a:t>
            </a:r>
          </a:p>
          <a:p>
            <a:pPr marL="0" indent="0">
              <a:buNone/>
            </a:pPr>
            <a:r>
              <a:rPr lang="es-US" sz="1800" dirty="0" smtClean="0"/>
              <a:t>Lee las siguientes situaciones y marca con una X las que aplican para ti. </a:t>
            </a:r>
          </a:p>
          <a:p>
            <a:pPr marL="0" indent="0">
              <a:buNone/>
            </a:pPr>
            <a:r>
              <a:rPr lang="es-US" sz="1800" dirty="0" smtClean="0"/>
              <a:t>Una vez…..</a:t>
            </a:r>
          </a:p>
          <a:p>
            <a:pPr marL="0" indent="0">
              <a:buNone/>
            </a:pPr>
            <a:r>
              <a:rPr lang="es-US" sz="1800" dirty="0" smtClean="0">
                <a:sym typeface="Wingdings"/>
              </a:rPr>
              <a:t> </a:t>
            </a:r>
            <a:r>
              <a:rPr lang="es-US" sz="1800" b="1" dirty="0" smtClean="0">
                <a:sym typeface="Wingdings"/>
              </a:rPr>
              <a:t>C</a:t>
            </a:r>
            <a:r>
              <a:rPr lang="es-US" sz="1800" b="1" dirty="0" smtClean="0"/>
              <a:t>onocí </a:t>
            </a:r>
            <a:r>
              <a:rPr lang="es-US" sz="1800" dirty="0" smtClean="0"/>
              <a:t>a un actor/cantante famoso. </a:t>
            </a:r>
          </a:p>
          <a:p>
            <a:pPr marL="0" indent="0">
              <a:buNone/>
            </a:pPr>
            <a:r>
              <a:rPr lang="es-US" sz="1800" dirty="0" smtClean="0">
                <a:sym typeface="Wingdings"/>
              </a:rPr>
              <a:t></a:t>
            </a:r>
            <a:r>
              <a:rPr lang="es-US" sz="1800" dirty="0" smtClean="0"/>
              <a:t> </a:t>
            </a:r>
            <a:r>
              <a:rPr lang="es-US" sz="1800" b="1" dirty="0" smtClean="0"/>
              <a:t>Tuve que </a:t>
            </a:r>
            <a:r>
              <a:rPr lang="es-US" sz="1800" dirty="0" smtClean="0"/>
              <a:t>pedirle dinero a una persona desconocida.</a:t>
            </a:r>
          </a:p>
          <a:p>
            <a:pPr marL="0" indent="0">
              <a:buFont typeface="Wingdings"/>
              <a:buChar char="q"/>
            </a:pPr>
            <a:r>
              <a:rPr lang="es-US" sz="1800" b="1" dirty="0" smtClean="0"/>
              <a:t> No quise</a:t>
            </a:r>
            <a:r>
              <a:rPr lang="es-US" sz="1800" dirty="0" smtClean="0"/>
              <a:t> ayudarle a mi mamá a limpiar la casa.</a:t>
            </a:r>
          </a:p>
          <a:p>
            <a:pPr marL="0" indent="0">
              <a:buFont typeface="Wingdings"/>
              <a:buChar char="q"/>
            </a:pPr>
            <a:r>
              <a:rPr lang="es-US" sz="1800" dirty="0" smtClean="0"/>
              <a:t> </a:t>
            </a:r>
            <a:r>
              <a:rPr lang="es-US" sz="1800" b="1" dirty="0" smtClean="0"/>
              <a:t>No pude </a:t>
            </a:r>
            <a:r>
              <a:rPr lang="es-US" sz="1800" dirty="0" smtClean="0"/>
              <a:t>ir a la fiesta de cumpleaños de mi mejor amigo (a).</a:t>
            </a:r>
          </a:p>
          <a:p>
            <a:pPr marL="0" indent="0">
              <a:buFont typeface="Wingdings"/>
              <a:buChar char="q"/>
            </a:pPr>
            <a:r>
              <a:rPr lang="es-US" sz="1800" dirty="0" smtClean="0"/>
              <a:t> </a:t>
            </a:r>
            <a:r>
              <a:rPr lang="es-US" sz="1800" b="1" dirty="0" smtClean="0"/>
              <a:t>Supe</a:t>
            </a:r>
            <a:r>
              <a:rPr lang="es-US" sz="1800" dirty="0" smtClean="0"/>
              <a:t> que tenía un examen unos minutos antes de tomarlo. </a:t>
            </a:r>
          </a:p>
          <a:p>
            <a:pPr marL="0" indent="0">
              <a:buFont typeface="Wingdings"/>
              <a:buChar char="q"/>
            </a:pPr>
            <a:r>
              <a:rPr lang="es-US" sz="1800" dirty="0" smtClean="0"/>
              <a:t> </a:t>
            </a:r>
            <a:r>
              <a:rPr lang="es-US" sz="1800" b="1" dirty="0" smtClean="0"/>
              <a:t>Tuve que </a:t>
            </a:r>
            <a:r>
              <a:rPr lang="es-US" sz="1800" dirty="0" smtClean="0"/>
              <a:t>tomar un examen mientras estaba enfermo. </a:t>
            </a:r>
          </a:p>
          <a:p>
            <a:pPr marL="0" indent="0">
              <a:buFont typeface="Wingdings"/>
              <a:buChar char="q"/>
            </a:pPr>
            <a:r>
              <a:rPr lang="es-US" sz="1800" dirty="0" smtClean="0"/>
              <a:t> </a:t>
            </a:r>
            <a:r>
              <a:rPr lang="es-US" sz="1800" b="1" dirty="0" smtClean="0"/>
              <a:t>No quise </a:t>
            </a:r>
            <a:r>
              <a:rPr lang="es-US" sz="1800" dirty="0" smtClean="0"/>
              <a:t>ir de vacaciones con mi familia.</a:t>
            </a:r>
          </a:p>
          <a:p>
            <a:pPr marL="0" indent="0">
              <a:buNone/>
            </a:pPr>
            <a:endParaRPr lang="es-US" sz="1800" dirty="0" smtClean="0"/>
          </a:p>
          <a:p>
            <a:pPr marL="0" indent="0">
              <a:buNone/>
            </a:pPr>
            <a:r>
              <a:rPr lang="es-US" sz="1800" b="1" dirty="0" smtClean="0"/>
              <a:t>Actividad 8</a:t>
            </a:r>
          </a:p>
          <a:p>
            <a:pPr marL="0" indent="0">
              <a:buNone/>
            </a:pPr>
            <a:r>
              <a:rPr lang="es-US" sz="1800" dirty="0" smtClean="0"/>
              <a:t>Compara tus respuestas con un compañero(a)  de clase y hazle preguntas para obtener más información sobre las situaciones. </a:t>
            </a:r>
          </a:p>
          <a:p>
            <a:pPr marL="0" indent="0">
              <a:buNone/>
            </a:pPr>
            <a:r>
              <a:rPr lang="es-US" sz="1800" dirty="0" smtClean="0"/>
              <a:t>Ej.</a:t>
            </a:r>
            <a:r>
              <a:rPr lang="es-US" sz="1800" dirty="0" smtClean="0">
                <a:latin typeface="Times New Roman"/>
                <a:cs typeface="Times New Roman"/>
              </a:rPr>
              <a:t>¿</a:t>
            </a:r>
            <a:r>
              <a:rPr lang="es-US" sz="1800" dirty="0" smtClean="0"/>
              <a:t> A quién conociste? </a:t>
            </a:r>
            <a:r>
              <a:rPr lang="es-US" sz="1800" dirty="0" smtClean="0">
                <a:latin typeface="Times New Roman"/>
                <a:cs typeface="Times New Roman"/>
              </a:rPr>
              <a:t>¿</a:t>
            </a:r>
            <a:r>
              <a:rPr lang="es-US" sz="1800" dirty="0" smtClean="0"/>
              <a:t>Dónde lo/la conociste?</a:t>
            </a:r>
          </a:p>
          <a:p>
            <a:pPr marL="457200" indent="-457200">
              <a:buNone/>
            </a:pPr>
            <a:endParaRPr lang="es-US" sz="2000" dirty="0"/>
          </a:p>
        </p:txBody>
      </p:sp>
      <p:sp>
        <p:nvSpPr>
          <p:cNvPr id="5" name="Rectangle 4"/>
          <p:cNvSpPr/>
          <p:nvPr/>
        </p:nvSpPr>
        <p:spPr>
          <a:xfrm>
            <a:off x="0" y="0"/>
            <a:ext cx="990600" cy="6858000"/>
          </a:xfrm>
          <a:prstGeom prst="rect">
            <a:avLst/>
          </a:prstGeom>
          <a:blipFill>
            <a:blip r:embed="rId3" cstate="prin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p:cNvPicPr>
            <a:picLocks noGrp="1" noChangeAspect="1" noChangeArrowheads="1"/>
          </p:cNvPicPr>
          <p:nvPr>
            <p:ph sz="half" idx="1"/>
          </p:nvPr>
        </p:nvPicPr>
        <p:blipFill>
          <a:blip r:embed="rId4" cstate="print"/>
          <a:srcRect l="19048" t="10475" r="25397" b="38707"/>
          <a:stretch>
            <a:fillRect/>
          </a:stretch>
        </p:blipFill>
        <p:spPr bwMode="auto">
          <a:xfrm>
            <a:off x="1066800" y="0"/>
            <a:ext cx="4419600" cy="2508069"/>
          </a:xfrm>
          <a:prstGeom prst="rect">
            <a:avLst/>
          </a:prstGeom>
          <a:noFill/>
          <a:ln w="9525">
            <a:noFill/>
            <a:miter lim="800000"/>
            <a:headEnd/>
            <a:tailEnd/>
          </a:ln>
        </p:spPr>
      </p:pic>
      <p:pic>
        <p:nvPicPr>
          <p:cNvPr id="9" name="Picture 8"/>
          <p:cNvPicPr/>
          <p:nvPr/>
        </p:nvPicPr>
        <p:blipFill>
          <a:blip r:embed="rId5" cstate="print"/>
          <a:srcRect l="32223" t="16210" r="24000" b="15297"/>
          <a:stretch>
            <a:fillRect/>
          </a:stretch>
        </p:blipFill>
        <p:spPr bwMode="auto">
          <a:xfrm>
            <a:off x="1066800" y="2286000"/>
            <a:ext cx="4419600" cy="43434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additive="base">
                                        <p:cTn id="2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 calcmode="lin" valueType="num">
                                      <p:cBhvr additive="base">
                                        <p:cTn id="2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 calcmode="lin" valueType="num">
                                      <p:cBhvr additive="base">
                                        <p:cTn id="3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 calcmode="lin" valueType="num">
                                      <p:cBhvr additive="base">
                                        <p:cTn id="35"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anim calcmode="lin" valueType="num">
                                      <p:cBhvr additive="base">
                                        <p:cTn id="39"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
                                            <p:txEl>
                                              <p:pRg st="8" end="8"/>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anim calcmode="lin" valueType="num">
                                      <p:cBhvr additive="base">
                                        <p:cTn id="43"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xEl>
                                              <p:pRg st="11" end="11"/>
                                            </p:txEl>
                                          </p:spTgt>
                                        </p:tgtEl>
                                        <p:attrNameLst>
                                          <p:attrName>style.visibility</p:attrName>
                                        </p:attrNameLst>
                                      </p:cBhvr>
                                      <p:to>
                                        <p:strVal val="visible"/>
                                      </p:to>
                                    </p:set>
                                    <p:anim calcmode="lin" valueType="num">
                                      <p:cBhvr additive="base">
                                        <p:cTn id="49"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11" end="11"/>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4">
                                            <p:txEl>
                                              <p:pRg st="12" end="12"/>
                                            </p:txEl>
                                          </p:spTgt>
                                        </p:tgtEl>
                                        <p:attrNameLst>
                                          <p:attrName>style.visibility</p:attrName>
                                        </p:attrNameLst>
                                      </p:cBhvr>
                                      <p:to>
                                        <p:strVal val="visible"/>
                                      </p:to>
                                    </p:set>
                                    <p:anim calcmode="lin" valueType="num">
                                      <p:cBhvr additive="base">
                                        <p:cTn id="53" dur="500" fill="hold"/>
                                        <p:tgtEl>
                                          <p:spTgt spid="4">
                                            <p:txEl>
                                              <p:pRg st="12" end="12"/>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4">
                                            <p:txEl>
                                              <p:pRg st="12" end="12"/>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4">
                                            <p:txEl>
                                              <p:pRg st="13" end="13"/>
                                            </p:txEl>
                                          </p:spTgt>
                                        </p:tgtEl>
                                        <p:attrNameLst>
                                          <p:attrName>style.visibility</p:attrName>
                                        </p:attrNameLst>
                                      </p:cBhvr>
                                      <p:to>
                                        <p:strVal val="visible"/>
                                      </p:to>
                                    </p:set>
                                    <p:anim calcmode="lin" valueType="num">
                                      <p:cBhvr additive="base">
                                        <p:cTn id="57" dur="500" fill="hold"/>
                                        <p:tgtEl>
                                          <p:spTgt spid="4">
                                            <p:txEl>
                                              <p:pRg st="13" end="13"/>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4">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5791200" y="0"/>
            <a:ext cx="3352800" cy="6858000"/>
          </a:xfrm>
          <a:solidFill>
            <a:srgbClr val="FFCC00"/>
          </a:solidFill>
        </p:spPr>
        <p:txBody>
          <a:bodyPr>
            <a:normAutofit/>
          </a:bodyPr>
          <a:lstStyle/>
          <a:p>
            <a:pPr>
              <a:buNone/>
            </a:pPr>
            <a:r>
              <a:rPr lang="en-US" sz="2000" b="1" dirty="0" smtClean="0"/>
              <a:t>Actividad 9</a:t>
            </a:r>
          </a:p>
          <a:p>
            <a:pPr>
              <a:buNone/>
            </a:pPr>
            <a:r>
              <a:rPr lang="es-US" sz="1800" u="sng" dirty="0" smtClean="0"/>
              <a:t>El detective</a:t>
            </a:r>
          </a:p>
          <a:p>
            <a:pPr marL="0" indent="0">
              <a:buNone/>
            </a:pPr>
            <a:r>
              <a:rPr lang="es-US" sz="1800" dirty="0" smtClean="0"/>
              <a:t>Trabajen en parejas. Uno de ustedes será un </a:t>
            </a:r>
            <a:r>
              <a:rPr lang="es-US" sz="1800" i="1" dirty="0" smtClean="0"/>
              <a:t>detective</a:t>
            </a:r>
            <a:r>
              <a:rPr lang="es-US" sz="1800" dirty="0" smtClean="0"/>
              <a:t> y el otro(a) un </a:t>
            </a:r>
            <a:r>
              <a:rPr lang="es-US" sz="1800" i="1" dirty="0" smtClean="0"/>
              <a:t>sospechoso</a:t>
            </a:r>
            <a:r>
              <a:rPr lang="es-US" sz="1800" dirty="0" smtClean="0"/>
              <a:t> (</a:t>
            </a:r>
            <a:r>
              <a:rPr lang="es-US" sz="1800" i="1" dirty="0" err="1" smtClean="0"/>
              <a:t>suspect</a:t>
            </a:r>
            <a:r>
              <a:rPr lang="es-US" sz="1800" dirty="0" smtClean="0"/>
              <a:t>) de un crimen.</a:t>
            </a:r>
          </a:p>
          <a:p>
            <a:pPr marL="0" indent="0">
              <a:buNone/>
            </a:pPr>
            <a:endParaRPr lang="es-US" sz="1800" dirty="0" smtClean="0"/>
          </a:p>
          <a:p>
            <a:pPr marL="0" indent="0">
              <a:buNone/>
            </a:pPr>
            <a:r>
              <a:rPr lang="es-US" sz="1800" dirty="0" smtClean="0"/>
              <a:t>Detective: Haz preguntas para obtener información detallada sobre lo que hizo el sospechoso la semana pasada.</a:t>
            </a:r>
          </a:p>
          <a:p>
            <a:pPr marL="0" indent="0">
              <a:buNone/>
            </a:pPr>
            <a:endParaRPr lang="es-US" sz="1800" dirty="0" smtClean="0"/>
          </a:p>
          <a:p>
            <a:pPr marL="0" indent="0">
              <a:buNone/>
            </a:pPr>
            <a:r>
              <a:rPr lang="es-US" sz="1800" dirty="0" smtClean="0"/>
              <a:t>Sospechoso: Responde las preguntas, dando detalles para demostrar que eres inocente. </a:t>
            </a:r>
          </a:p>
          <a:p>
            <a:pPr marL="0" indent="0">
              <a:buNone/>
            </a:pPr>
            <a:endParaRPr lang="es-US" sz="1800" dirty="0" smtClean="0"/>
          </a:p>
          <a:p>
            <a:pPr marL="0" indent="0">
              <a:buNone/>
            </a:pPr>
            <a:r>
              <a:rPr lang="es-US" sz="1800" dirty="0" smtClean="0"/>
              <a:t>Modelo:</a:t>
            </a:r>
          </a:p>
          <a:p>
            <a:pPr marL="0" indent="0">
              <a:buNone/>
            </a:pPr>
            <a:r>
              <a:rPr lang="es-US" sz="1800" dirty="0" smtClean="0">
                <a:latin typeface="Times New Roman"/>
                <a:cs typeface="Times New Roman"/>
              </a:rPr>
              <a:t>-¿Dónde estaba Ud. anoche a las 10:00PM?</a:t>
            </a:r>
          </a:p>
          <a:p>
            <a:pPr marL="0" indent="0">
              <a:buFontTx/>
              <a:buChar char="-"/>
            </a:pPr>
            <a:r>
              <a:rPr lang="es-US" sz="1800" dirty="0" smtClean="0">
                <a:latin typeface="Times New Roman"/>
                <a:cs typeface="Times New Roman"/>
              </a:rPr>
              <a:t>Estaba en un bar.</a:t>
            </a:r>
          </a:p>
          <a:p>
            <a:pPr marL="0" indent="0">
              <a:buFontTx/>
              <a:buChar char="-"/>
            </a:pPr>
            <a:r>
              <a:rPr lang="es-US" sz="1800" dirty="0" smtClean="0">
                <a:latin typeface="Times New Roman"/>
                <a:cs typeface="Times New Roman"/>
              </a:rPr>
              <a:t>¿Cuál bar? ¿Fue con alguien al bar?</a:t>
            </a:r>
          </a:p>
          <a:p>
            <a:pPr marL="0" indent="0">
              <a:buFontTx/>
              <a:buChar char="-"/>
            </a:pPr>
            <a:endParaRPr lang="es-US" sz="1800" dirty="0" smtClean="0">
              <a:latin typeface="Times New Roman"/>
              <a:cs typeface="Times New Roman"/>
            </a:endParaRPr>
          </a:p>
          <a:p>
            <a:pPr marL="0" indent="0">
              <a:buFontTx/>
              <a:buChar char="-"/>
            </a:pPr>
            <a:endParaRPr lang="es-US" sz="1800" dirty="0" smtClean="0">
              <a:latin typeface="Times New Roman"/>
              <a:cs typeface="Times New Roman"/>
            </a:endParaRPr>
          </a:p>
          <a:p>
            <a:pPr marL="0" indent="0">
              <a:buNone/>
            </a:pPr>
            <a:endParaRPr lang="es-US" sz="1800" dirty="0"/>
          </a:p>
        </p:txBody>
      </p:sp>
      <p:sp>
        <p:nvSpPr>
          <p:cNvPr id="5" name="Rectangle 4"/>
          <p:cNvSpPr/>
          <p:nvPr/>
        </p:nvSpPr>
        <p:spPr>
          <a:xfrm>
            <a:off x="0" y="0"/>
            <a:ext cx="990600" cy="6858000"/>
          </a:xfrm>
          <a:prstGeom prst="rect">
            <a:avLst/>
          </a:prstGeom>
          <a:blipFill>
            <a:blip r:embed="rId3" cstate="prin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p:cNvPicPr>
            <a:picLocks noGrp="1" noChangeAspect="1" noChangeArrowheads="1"/>
          </p:cNvPicPr>
          <p:nvPr>
            <p:ph sz="half" idx="1"/>
          </p:nvPr>
        </p:nvPicPr>
        <p:blipFill>
          <a:blip r:embed="rId4" cstate="print"/>
          <a:srcRect l="29032" t="12133" r="32258" b="29776"/>
          <a:stretch>
            <a:fillRect/>
          </a:stretch>
        </p:blipFill>
        <p:spPr bwMode="auto">
          <a:xfrm>
            <a:off x="1066800" y="0"/>
            <a:ext cx="4648200" cy="6858000"/>
          </a:xfrm>
          <a:prstGeom prst="rect">
            <a:avLst/>
          </a:prstGeom>
          <a:ln w="38100" cap="sq">
            <a:solidFill>
              <a:schemeClr val="bg2">
                <a:lumMod val="25000"/>
              </a:schemeClr>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 calcmode="lin" valueType="num">
                                      <p:cBhvr additive="base">
                                        <p:cTn id="1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 calcmode="lin" valueType="num">
                                      <p:cBhvr additive="base">
                                        <p:cTn id="2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 calcmode="lin" valueType="num">
                                      <p:cBhvr additive="base">
                                        <p:cTn id="29"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anim calcmode="lin" valueType="num">
                                      <p:cBhvr additive="base">
                                        <p:cTn id="33"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txEl>
                                              <p:pRg st="8" end="8"/>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anim calcmode="lin" valueType="num">
                                      <p:cBhvr additive="base">
                                        <p:cTn id="37"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9" end="9"/>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4">
                                            <p:txEl>
                                              <p:pRg st="10" end="10"/>
                                            </p:txEl>
                                          </p:spTgt>
                                        </p:tgtEl>
                                        <p:attrNameLst>
                                          <p:attrName>style.visibility</p:attrName>
                                        </p:attrNameLst>
                                      </p:cBhvr>
                                      <p:to>
                                        <p:strVal val="visible"/>
                                      </p:to>
                                    </p:set>
                                    <p:anim calcmode="lin" valueType="num">
                                      <p:cBhvr additive="base">
                                        <p:cTn id="41"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
                                            <p:txEl>
                                              <p:pRg st="10" end="10"/>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4">
                                            <p:txEl>
                                              <p:pRg st="11" end="11"/>
                                            </p:txEl>
                                          </p:spTgt>
                                        </p:tgtEl>
                                        <p:attrNameLst>
                                          <p:attrName>style.visibility</p:attrName>
                                        </p:attrNameLst>
                                      </p:cBhvr>
                                      <p:to>
                                        <p:strVal val="visible"/>
                                      </p:to>
                                    </p:set>
                                    <p:anim calcmode="lin" valueType="num">
                                      <p:cBhvr additive="base">
                                        <p:cTn id="45"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4">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5791200" y="0"/>
            <a:ext cx="3352800" cy="6858000"/>
          </a:xfrm>
          <a:solidFill>
            <a:srgbClr val="FFCC00"/>
          </a:solidFill>
        </p:spPr>
        <p:txBody>
          <a:bodyPr>
            <a:normAutofit fontScale="92500" lnSpcReduction="10000"/>
          </a:bodyPr>
          <a:lstStyle/>
          <a:p>
            <a:pPr>
              <a:buNone/>
            </a:pPr>
            <a:r>
              <a:rPr lang="en-US" sz="2000" b="1" dirty="0" smtClean="0">
                <a:latin typeface="+mj-lt"/>
              </a:rPr>
              <a:t>Actividad 10</a:t>
            </a:r>
          </a:p>
          <a:p>
            <a:pPr marL="0" indent="0">
              <a:buNone/>
            </a:pPr>
            <a:r>
              <a:rPr lang="es-US" sz="2000" dirty="0" smtClean="0">
                <a:latin typeface="+mj-lt"/>
                <a:cs typeface="Times New Roman"/>
              </a:rPr>
              <a:t>¿Cuánto hace qué………..?</a:t>
            </a:r>
          </a:p>
          <a:p>
            <a:pPr marL="0" indent="0">
              <a:buNone/>
            </a:pPr>
            <a:r>
              <a:rPr lang="es-US" sz="2000" dirty="0" smtClean="0">
                <a:latin typeface="+mj-lt"/>
                <a:cs typeface="Times New Roman"/>
              </a:rPr>
              <a:t>Contesta las siguientes preguntas con base en tu propia experiencia. </a:t>
            </a:r>
          </a:p>
          <a:p>
            <a:pPr marL="0" indent="0">
              <a:buNone/>
            </a:pPr>
            <a:endParaRPr lang="es-US" sz="2000" dirty="0" smtClean="0">
              <a:latin typeface="+mj-lt"/>
              <a:cs typeface="Times New Roman"/>
            </a:endParaRPr>
          </a:p>
          <a:p>
            <a:pPr marL="0" indent="0">
              <a:buNone/>
            </a:pPr>
            <a:r>
              <a:rPr lang="es-US" sz="2000" dirty="0" smtClean="0">
                <a:latin typeface="+mj-lt"/>
                <a:cs typeface="Times New Roman"/>
              </a:rPr>
              <a:t>Hace 5 años (que)……..</a:t>
            </a:r>
          </a:p>
          <a:p>
            <a:pPr marL="0" indent="0">
              <a:buNone/>
            </a:pPr>
            <a:r>
              <a:rPr lang="es-US" sz="2000" dirty="0" smtClean="0">
                <a:latin typeface="+mj-lt"/>
                <a:cs typeface="Times New Roman"/>
              </a:rPr>
              <a:t>Hace 6 meses (que)</a:t>
            </a:r>
          </a:p>
          <a:p>
            <a:pPr marL="0" indent="0">
              <a:buNone/>
            </a:pPr>
            <a:r>
              <a:rPr lang="es-US" sz="2000" dirty="0" smtClean="0">
                <a:latin typeface="+mj-lt"/>
                <a:cs typeface="Times New Roman"/>
              </a:rPr>
              <a:t>Hace una semana (que)</a:t>
            </a:r>
          </a:p>
          <a:p>
            <a:pPr marL="0" indent="0">
              <a:buNone/>
            </a:pPr>
            <a:r>
              <a:rPr lang="es-US" sz="2000" dirty="0" smtClean="0">
                <a:latin typeface="+mj-lt"/>
                <a:cs typeface="Times New Roman"/>
              </a:rPr>
              <a:t>Hace dos días (que)</a:t>
            </a:r>
          </a:p>
          <a:p>
            <a:pPr marL="0" indent="0">
              <a:buNone/>
            </a:pPr>
            <a:r>
              <a:rPr lang="es-US" sz="2000" dirty="0" smtClean="0">
                <a:latin typeface="+mj-lt"/>
                <a:cs typeface="Times New Roman"/>
              </a:rPr>
              <a:t>Hace 5 horas (que)</a:t>
            </a:r>
          </a:p>
          <a:p>
            <a:pPr marL="0" indent="0">
              <a:buNone/>
            </a:pPr>
            <a:endParaRPr lang="es-US" sz="2000" dirty="0" smtClean="0">
              <a:latin typeface="+mj-lt"/>
              <a:cs typeface="Times New Roman"/>
            </a:endParaRPr>
          </a:p>
          <a:p>
            <a:pPr marL="0" indent="0">
              <a:buNone/>
            </a:pPr>
            <a:r>
              <a:rPr lang="es-US" sz="2000" dirty="0" smtClean="0">
                <a:latin typeface="+mj-lt"/>
                <a:cs typeface="Times New Roman"/>
              </a:rPr>
              <a:t>Modelo:</a:t>
            </a:r>
          </a:p>
          <a:p>
            <a:pPr marL="0" indent="0">
              <a:buNone/>
            </a:pPr>
            <a:r>
              <a:rPr lang="es-US" sz="2000" i="1" dirty="0" smtClean="0">
                <a:latin typeface="+mj-lt"/>
                <a:cs typeface="Times New Roman"/>
              </a:rPr>
              <a:t>Hace 5 años </a:t>
            </a:r>
            <a:r>
              <a:rPr lang="es-US" sz="2000" dirty="0" smtClean="0">
                <a:latin typeface="+mj-lt"/>
                <a:cs typeface="Times New Roman"/>
              </a:rPr>
              <a:t>que fui de vacaciones a Argentina, pero </a:t>
            </a:r>
            <a:r>
              <a:rPr lang="es-US" sz="2000" i="1" dirty="0" smtClean="0">
                <a:latin typeface="+mj-lt"/>
                <a:cs typeface="Times New Roman"/>
              </a:rPr>
              <a:t>hace 6 meses que </a:t>
            </a:r>
            <a:r>
              <a:rPr lang="es-US" sz="2000" dirty="0" smtClean="0">
                <a:latin typeface="+mj-lt"/>
                <a:cs typeface="Times New Roman"/>
              </a:rPr>
              <a:t>visité a mis abuelos en Arizona. </a:t>
            </a:r>
            <a:r>
              <a:rPr lang="es-US" sz="2000" i="1" dirty="0" smtClean="0">
                <a:latin typeface="+mj-lt"/>
                <a:cs typeface="Times New Roman"/>
              </a:rPr>
              <a:t>Hace una semana </a:t>
            </a:r>
            <a:r>
              <a:rPr lang="es-US" sz="2000" dirty="0" smtClean="0">
                <a:latin typeface="+mj-lt"/>
                <a:cs typeface="Times New Roman"/>
              </a:rPr>
              <a:t>vi una película muy buena y </a:t>
            </a:r>
            <a:r>
              <a:rPr lang="es-US" sz="2000" i="1" dirty="0" smtClean="0">
                <a:latin typeface="+mj-lt"/>
                <a:cs typeface="Times New Roman"/>
              </a:rPr>
              <a:t>hace  dos días </a:t>
            </a:r>
            <a:r>
              <a:rPr lang="es-US" sz="2000" dirty="0" smtClean="0">
                <a:latin typeface="+mj-lt"/>
                <a:cs typeface="Times New Roman"/>
              </a:rPr>
              <a:t>fui a ver un partido de fútbol americano. No lo puedo creer, </a:t>
            </a:r>
            <a:r>
              <a:rPr lang="es-US" sz="2000" i="1" dirty="0" smtClean="0">
                <a:latin typeface="+mj-lt"/>
                <a:cs typeface="Times New Roman"/>
              </a:rPr>
              <a:t>hace 5 horas </a:t>
            </a:r>
            <a:r>
              <a:rPr lang="es-US" sz="2000" dirty="0" smtClean="0">
                <a:latin typeface="+mj-lt"/>
                <a:cs typeface="Times New Roman"/>
              </a:rPr>
              <a:t>que no como nada. </a:t>
            </a:r>
          </a:p>
          <a:p>
            <a:pPr marL="0" indent="0">
              <a:buNone/>
            </a:pPr>
            <a:endParaRPr lang="es-US" sz="2000" dirty="0" smtClean="0">
              <a:latin typeface="+mj-lt"/>
              <a:cs typeface="Times New Roman"/>
            </a:endParaRPr>
          </a:p>
          <a:p>
            <a:pPr marL="0" indent="0">
              <a:buNone/>
            </a:pPr>
            <a:endParaRPr lang="es-US" sz="2000" dirty="0" smtClean="0"/>
          </a:p>
          <a:p>
            <a:pPr>
              <a:buNone/>
            </a:pPr>
            <a:endParaRPr lang="es-US" sz="2000" b="1" dirty="0" smtClean="0"/>
          </a:p>
          <a:p>
            <a:pPr marL="0" indent="0">
              <a:buNone/>
            </a:pPr>
            <a:endParaRPr lang="en-US" sz="1800" dirty="0" smtClean="0">
              <a:latin typeface="Times New Roman"/>
              <a:cs typeface="Times New Roman"/>
            </a:endParaRPr>
          </a:p>
          <a:p>
            <a:pPr marL="0" indent="0">
              <a:buFontTx/>
              <a:buChar char="-"/>
            </a:pPr>
            <a:endParaRPr lang="en-US" sz="1800" dirty="0" smtClean="0">
              <a:latin typeface="Times New Roman"/>
              <a:cs typeface="Times New Roman"/>
            </a:endParaRPr>
          </a:p>
          <a:p>
            <a:pPr marL="0" indent="0">
              <a:buNone/>
            </a:pPr>
            <a:endParaRPr lang="en-US" sz="1800" dirty="0"/>
          </a:p>
        </p:txBody>
      </p:sp>
      <p:sp>
        <p:nvSpPr>
          <p:cNvPr id="5" name="Rectangle 4"/>
          <p:cNvSpPr/>
          <p:nvPr/>
        </p:nvSpPr>
        <p:spPr>
          <a:xfrm>
            <a:off x="0" y="0"/>
            <a:ext cx="990600" cy="6858000"/>
          </a:xfrm>
          <a:prstGeom prst="rect">
            <a:avLst/>
          </a:prstGeom>
          <a:blipFill>
            <a:blip r:embed="rId3" cstate="prin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p:cNvPicPr>
            <a:picLocks noGrp="1"/>
          </p:cNvPicPr>
          <p:nvPr>
            <p:ph sz="half" idx="1"/>
          </p:nvPr>
        </p:nvPicPr>
        <p:blipFill>
          <a:blip r:embed="rId4" cstate="print"/>
          <a:srcRect l="19923" t="27626" r="27410" b="40338"/>
          <a:stretch>
            <a:fillRect/>
          </a:stretch>
        </p:blipFill>
        <p:spPr bwMode="auto">
          <a:xfrm>
            <a:off x="990600" y="0"/>
            <a:ext cx="4724400" cy="2209800"/>
          </a:xfrm>
          <a:prstGeom prst="rect">
            <a:avLst/>
          </a:prstGeom>
          <a:noFill/>
          <a:ln w="9525">
            <a:noFill/>
            <a:miter lim="800000"/>
            <a:headEnd/>
            <a:tailEnd/>
          </a:ln>
        </p:spPr>
      </p:pic>
      <p:pic>
        <p:nvPicPr>
          <p:cNvPr id="8" name="Picture 7"/>
          <p:cNvPicPr/>
          <p:nvPr/>
        </p:nvPicPr>
        <p:blipFill>
          <a:blip r:embed="rId5" cstate="print"/>
          <a:srcRect l="27481" t="16895" r="19491" b="19178"/>
          <a:stretch>
            <a:fillRect/>
          </a:stretch>
        </p:blipFill>
        <p:spPr bwMode="auto">
          <a:xfrm>
            <a:off x="990600" y="2133600"/>
            <a:ext cx="4724400" cy="47244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ox(in)">
                                      <p:cBhvr>
                                        <p:cTn id="7" dur="500"/>
                                        <p:tgtEl>
                                          <p:spTgt spid="4">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ox(in)">
                                      <p:cBhvr>
                                        <p:cTn id="10" dur="500"/>
                                        <p:tgtEl>
                                          <p:spTgt spid="4">
                                            <p:txEl>
                                              <p:pRg st="1" end="1"/>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box(in)">
                                      <p:cBhvr>
                                        <p:cTn id="13" dur="500"/>
                                        <p:tgtEl>
                                          <p:spTgt spid="4">
                                            <p:txEl>
                                              <p:pRg st="2" end="2"/>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box(in)">
                                      <p:cBhvr>
                                        <p:cTn id="16" dur="500"/>
                                        <p:tgtEl>
                                          <p:spTgt spid="4">
                                            <p:txEl>
                                              <p:pRg st="4" end="4"/>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Effect transition="in" filter="box(in)">
                                      <p:cBhvr>
                                        <p:cTn id="19" dur="500"/>
                                        <p:tgtEl>
                                          <p:spTgt spid="4">
                                            <p:txEl>
                                              <p:pRg st="5" end="5"/>
                                            </p:txEl>
                                          </p:spTgt>
                                        </p:tgtEl>
                                      </p:cBhvr>
                                    </p:animEffect>
                                  </p:childTnLst>
                                </p:cTn>
                              </p:par>
                              <p:par>
                                <p:cTn id="20" presetID="4" presetClass="entr" presetSubtype="16" fill="hold" nodeType="with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box(in)">
                                      <p:cBhvr>
                                        <p:cTn id="22" dur="500"/>
                                        <p:tgtEl>
                                          <p:spTgt spid="4">
                                            <p:txEl>
                                              <p:pRg st="6" end="6"/>
                                            </p:txEl>
                                          </p:spTgt>
                                        </p:tgtEl>
                                      </p:cBhvr>
                                    </p:animEffect>
                                  </p:childTnLst>
                                </p:cTn>
                              </p:par>
                              <p:par>
                                <p:cTn id="23" presetID="4" presetClass="entr" presetSubtype="16"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animEffect transition="in" filter="box(in)">
                                      <p:cBhvr>
                                        <p:cTn id="25" dur="500"/>
                                        <p:tgtEl>
                                          <p:spTgt spid="4">
                                            <p:txEl>
                                              <p:pRg st="7" end="7"/>
                                            </p:txEl>
                                          </p:spTgt>
                                        </p:tgtEl>
                                      </p:cBhvr>
                                    </p:animEffect>
                                  </p:childTnLst>
                                </p:cTn>
                              </p:par>
                              <p:par>
                                <p:cTn id="26" presetID="4" presetClass="entr" presetSubtype="16" fill="hold" nodeType="withEffect">
                                  <p:stCondLst>
                                    <p:cond delay="0"/>
                                  </p:stCondLst>
                                  <p:childTnLst>
                                    <p:set>
                                      <p:cBhvr>
                                        <p:cTn id="27" dur="1" fill="hold">
                                          <p:stCondLst>
                                            <p:cond delay="0"/>
                                          </p:stCondLst>
                                        </p:cTn>
                                        <p:tgtEl>
                                          <p:spTgt spid="4">
                                            <p:txEl>
                                              <p:pRg st="8" end="8"/>
                                            </p:txEl>
                                          </p:spTgt>
                                        </p:tgtEl>
                                        <p:attrNameLst>
                                          <p:attrName>style.visibility</p:attrName>
                                        </p:attrNameLst>
                                      </p:cBhvr>
                                      <p:to>
                                        <p:strVal val="visible"/>
                                      </p:to>
                                    </p:set>
                                    <p:animEffect transition="in" filter="box(in)">
                                      <p:cBhvr>
                                        <p:cTn id="28" dur="500"/>
                                        <p:tgtEl>
                                          <p:spTgt spid="4">
                                            <p:txEl>
                                              <p:pRg st="8" end="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anim calcmode="lin" valueType="num">
                                      <p:cBhvr additive="base">
                                        <p:cTn id="33"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txEl>
                                              <p:pRg st="10" end="10"/>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4">
                                            <p:txEl>
                                              <p:pRg st="11" end="11"/>
                                            </p:txEl>
                                          </p:spTgt>
                                        </p:tgtEl>
                                        <p:attrNameLst>
                                          <p:attrName>style.visibility</p:attrName>
                                        </p:attrNameLst>
                                      </p:cBhvr>
                                      <p:to>
                                        <p:strVal val="visible"/>
                                      </p:to>
                                    </p:set>
                                    <p:anim calcmode="lin" valueType="num">
                                      <p:cBhvr additive="base">
                                        <p:cTn id="37"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5562600" y="0"/>
            <a:ext cx="3581400" cy="6858000"/>
          </a:xfrm>
          <a:solidFill>
            <a:srgbClr val="FFCC00"/>
          </a:solidFill>
        </p:spPr>
        <p:txBody>
          <a:bodyPr>
            <a:normAutofit/>
          </a:bodyPr>
          <a:lstStyle/>
          <a:p>
            <a:pPr>
              <a:buNone/>
            </a:pPr>
            <a:r>
              <a:rPr lang="en-US" sz="2000" b="1" dirty="0" smtClean="0"/>
              <a:t>Actividad 11</a:t>
            </a:r>
          </a:p>
          <a:p>
            <a:pPr marL="0" indent="0">
              <a:buNone/>
            </a:pPr>
            <a:r>
              <a:rPr lang="es-US" sz="2400" dirty="0" smtClean="0"/>
              <a:t>Trabaja con un compañero de clase. Cuéntale con detalles las actividades que hiciste ayer. Usa los adverbios de tiempo que aparecen al lado para dar una secuencia a tu historia. </a:t>
            </a:r>
          </a:p>
          <a:p>
            <a:pPr marL="0" indent="0">
              <a:buNone/>
            </a:pPr>
            <a:endParaRPr lang="en-US" sz="2000" b="1" dirty="0" smtClean="0"/>
          </a:p>
          <a:p>
            <a:pPr marL="0" indent="0">
              <a:buNone/>
            </a:pPr>
            <a:endParaRPr lang="en-US" sz="2000" b="1" dirty="0" smtClean="0"/>
          </a:p>
          <a:p>
            <a:pPr marL="0" indent="0">
              <a:buNone/>
            </a:pPr>
            <a:endParaRPr lang="en-US" sz="1800" dirty="0" smtClean="0">
              <a:latin typeface="Times New Roman"/>
              <a:cs typeface="Times New Roman"/>
            </a:endParaRPr>
          </a:p>
          <a:p>
            <a:pPr marL="0" indent="0">
              <a:buFontTx/>
              <a:buChar char="-"/>
            </a:pPr>
            <a:endParaRPr lang="en-US" sz="1800" dirty="0" smtClean="0">
              <a:latin typeface="Times New Roman"/>
              <a:cs typeface="Times New Roman"/>
            </a:endParaRPr>
          </a:p>
          <a:p>
            <a:pPr marL="0" indent="0">
              <a:buNone/>
            </a:pPr>
            <a:endParaRPr lang="en-US" sz="1800" dirty="0"/>
          </a:p>
        </p:txBody>
      </p:sp>
      <p:sp>
        <p:nvSpPr>
          <p:cNvPr id="5" name="Rectangle 4"/>
          <p:cNvSpPr/>
          <p:nvPr/>
        </p:nvSpPr>
        <p:spPr>
          <a:xfrm>
            <a:off x="0" y="0"/>
            <a:ext cx="990600" cy="6858000"/>
          </a:xfrm>
          <a:prstGeom prst="rect">
            <a:avLst/>
          </a:prstGeom>
          <a:blipFill>
            <a:blip r:embed="rId3" cstate="prin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p:cNvPicPr>
            <a:picLocks noGrp="1" noChangeAspect="1" noChangeArrowheads="1"/>
          </p:cNvPicPr>
          <p:nvPr>
            <p:ph sz="half" idx="1"/>
          </p:nvPr>
        </p:nvPicPr>
        <p:blipFill>
          <a:blip r:embed="rId4" cstate="print"/>
          <a:srcRect l="24590" t="11663" r="30388" b="12526"/>
          <a:stretch>
            <a:fillRect/>
          </a:stretch>
        </p:blipFill>
        <p:spPr bwMode="auto">
          <a:xfrm>
            <a:off x="1066800" y="228600"/>
            <a:ext cx="4495800" cy="6324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bg/>
                                          </p:spTgt>
                                        </p:tgtEl>
                                        <p:attrNameLst>
                                          <p:attrName>style.visibility</p:attrName>
                                        </p:attrNameLst>
                                      </p:cBhvr>
                                      <p:to>
                                        <p:strVal val="visible"/>
                                      </p:to>
                                    </p:set>
                                    <p:anim calcmode="lin" valueType="num">
                                      <p:cBhvr additive="base">
                                        <p:cTn id="13" dur="500" fill="hold"/>
                                        <p:tgtEl>
                                          <p:spTgt spid="4">
                                            <p:bg/>
                                          </p:spTgt>
                                        </p:tgtEl>
                                        <p:attrNameLst>
                                          <p:attrName>ppt_x</p:attrName>
                                        </p:attrNameLst>
                                      </p:cBhvr>
                                      <p:tavLst>
                                        <p:tav tm="0">
                                          <p:val>
                                            <p:strVal val="#ppt_x"/>
                                          </p:val>
                                        </p:tav>
                                        <p:tav tm="100000">
                                          <p:val>
                                            <p:strVal val="#ppt_x"/>
                                          </p:val>
                                        </p:tav>
                                      </p:tavLst>
                                    </p:anim>
                                    <p:anim calcmode="lin" valueType="num">
                                      <p:cBhvr additive="base">
                                        <p:cTn id="14" dur="500" fill="hold"/>
                                        <p:tgtEl>
                                          <p:spTgt spid="4">
                                            <p:bg/>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 calcmode="lin" valueType="num">
                                      <p:cBhvr additive="base">
                                        <p:cTn id="19"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 calcmode="lin" valueType="num">
                                      <p:cBhvr additive="base">
                                        <p:cTn id="25"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6718</TotalTime>
  <Words>2853</Words>
  <Application>Microsoft Office PowerPoint</Application>
  <PresentationFormat>On-screen Show (4:3)</PresentationFormat>
  <Paragraphs>416</Paragraphs>
  <Slides>21</Slides>
  <Notes>21</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Repaso </vt:lpstr>
      <vt:lpstr>Repaso </vt:lpstr>
      <vt:lpstr>Repaso </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Marisol</dc:creator>
  <cp:lastModifiedBy>CL User</cp:lastModifiedBy>
  <cp:revision>195</cp:revision>
  <dcterms:created xsi:type="dcterms:W3CDTF">2013-06-06T17:10:52Z</dcterms:created>
  <dcterms:modified xsi:type="dcterms:W3CDTF">2013-09-09T20:18:10Z</dcterms:modified>
</cp:coreProperties>
</file>